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Lst>
  <p:sldSz cy="5143500" cx="9144000"/>
  <p:notesSz cx="6858000" cy="9144000"/>
  <p:embeddedFontLst>
    <p:embeddedFont>
      <p:font typeface="Roboto"/>
      <p:regular r:id="rId83"/>
      <p:bold r:id="rId84"/>
      <p:italic r:id="rId85"/>
      <p:boldItalic r:id="rId86"/>
    </p:embeddedFont>
    <p:embeddedFont>
      <p:font typeface="Nunito"/>
      <p:regular r:id="rId87"/>
      <p:bold r:id="rId88"/>
      <p:italic r:id="rId89"/>
      <p:boldItalic r:id="rId90"/>
    </p:embeddedFont>
    <p:embeddedFont>
      <p:font typeface="Changa"/>
      <p:regular r:id="rId91"/>
      <p:bold r:id="rId92"/>
    </p:embeddedFont>
    <p:embeddedFont>
      <p:font typeface="Comfortaa"/>
      <p:regular r:id="rId93"/>
      <p:bold r:id="rId94"/>
    </p:embeddedFont>
    <p:embeddedFont>
      <p:font typeface="Jomhuria"/>
      <p:regular r:id="rId9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96" roundtripDataSignature="AMtx7mjCgYXPOyBZqG7FoxxO6EwQJpOH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Roboto-bold.fntdata"/><Relationship Id="rId83" Type="http://schemas.openxmlformats.org/officeDocument/2006/relationships/font" Target="fonts/Roboto-regular.fntdata"/><Relationship Id="rId42" Type="http://schemas.openxmlformats.org/officeDocument/2006/relationships/slide" Target="slides/slide37.xml"/><Relationship Id="rId86" Type="http://schemas.openxmlformats.org/officeDocument/2006/relationships/font" Target="fonts/Roboto-boldItalic.fntdata"/><Relationship Id="rId41" Type="http://schemas.openxmlformats.org/officeDocument/2006/relationships/slide" Target="slides/slide36.xml"/><Relationship Id="rId85" Type="http://schemas.openxmlformats.org/officeDocument/2006/relationships/font" Target="fonts/Roboto-italic.fntdata"/><Relationship Id="rId44" Type="http://schemas.openxmlformats.org/officeDocument/2006/relationships/slide" Target="slides/slide39.xml"/><Relationship Id="rId88" Type="http://schemas.openxmlformats.org/officeDocument/2006/relationships/font" Target="fonts/Nunito-bold.fntdata"/><Relationship Id="rId43" Type="http://schemas.openxmlformats.org/officeDocument/2006/relationships/slide" Target="slides/slide38.xml"/><Relationship Id="rId87" Type="http://schemas.openxmlformats.org/officeDocument/2006/relationships/font" Target="fonts/Nunito-regular.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Nunito-italic.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95" Type="http://schemas.openxmlformats.org/officeDocument/2006/relationships/font" Target="fonts/Jomhuria-regular.fntdata"/><Relationship Id="rId50" Type="http://schemas.openxmlformats.org/officeDocument/2006/relationships/slide" Target="slides/slide45.xml"/><Relationship Id="rId94" Type="http://schemas.openxmlformats.org/officeDocument/2006/relationships/font" Target="fonts/Comfortaa-bold.fntdata"/><Relationship Id="rId53" Type="http://schemas.openxmlformats.org/officeDocument/2006/relationships/slide" Target="slides/slide48.xml"/><Relationship Id="rId52" Type="http://schemas.openxmlformats.org/officeDocument/2006/relationships/slide" Target="slides/slide47.xml"/><Relationship Id="rId96" Type="http://customschemas.google.com/relationships/presentationmetadata" Target="metadata"/><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font" Target="fonts/Changa-regular.fntdata"/><Relationship Id="rId90" Type="http://schemas.openxmlformats.org/officeDocument/2006/relationships/font" Target="fonts/Nunito-boldItalic.fntdata"/><Relationship Id="rId93" Type="http://schemas.openxmlformats.org/officeDocument/2006/relationships/font" Target="fonts/Comfortaa-regular.fntdata"/><Relationship Id="rId92" Type="http://schemas.openxmlformats.org/officeDocument/2006/relationships/font" Target="fonts/Changa-bold.fnt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6" name="Google Shape;496;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7" name="Google Shape;537;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100"/>
              <a:buNone/>
            </a:pPr>
            <a:r>
              <a:rPr lang="ar-TN"/>
              <a:t>هنا من الجيّد الإشارة الى أنّ أغلب التطبيقات التي تمّ اطلاقها بعد سنة 2011 تمّ اشتراؤها من قبل فيسبوك أو غوغل</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79"/>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79"/>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79"/>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79"/>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79"/>
          <p:cNvGrpSpPr/>
          <p:nvPr/>
        </p:nvGrpSpPr>
        <p:grpSpPr>
          <a:xfrm>
            <a:off x="255200" y="592"/>
            <a:ext cx="2250363" cy="1044300"/>
            <a:chOff x="255200" y="592"/>
            <a:chExt cx="2250363" cy="1044300"/>
          </a:xfrm>
        </p:grpSpPr>
        <p:sp>
          <p:nvSpPr>
            <p:cNvPr id="15" name="Google Shape;15;p79"/>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79"/>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79"/>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79"/>
          <p:cNvGrpSpPr/>
          <p:nvPr/>
        </p:nvGrpSpPr>
        <p:grpSpPr>
          <a:xfrm>
            <a:off x="905395" y="592"/>
            <a:ext cx="2250363" cy="1044300"/>
            <a:chOff x="905395" y="592"/>
            <a:chExt cx="2250363" cy="1044300"/>
          </a:xfrm>
        </p:grpSpPr>
        <p:sp>
          <p:nvSpPr>
            <p:cNvPr id="19" name="Google Shape;19;p7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79"/>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79"/>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79"/>
          <p:cNvGrpSpPr/>
          <p:nvPr/>
        </p:nvGrpSpPr>
        <p:grpSpPr>
          <a:xfrm>
            <a:off x="7057468" y="5088"/>
            <a:ext cx="1851281" cy="752108"/>
            <a:chOff x="6917201" y="0"/>
            <a:chExt cx="2227776" cy="863400"/>
          </a:xfrm>
        </p:grpSpPr>
        <p:sp>
          <p:nvSpPr>
            <p:cNvPr id="23" name="Google Shape;23;p79"/>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79"/>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79"/>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79"/>
          <p:cNvGrpSpPr/>
          <p:nvPr/>
        </p:nvGrpSpPr>
        <p:grpSpPr>
          <a:xfrm>
            <a:off x="6553032" y="4217852"/>
            <a:ext cx="2389067" cy="925737"/>
            <a:chOff x="6917201" y="0"/>
            <a:chExt cx="2227776" cy="863400"/>
          </a:xfrm>
        </p:grpSpPr>
        <p:sp>
          <p:nvSpPr>
            <p:cNvPr id="27" name="Google Shape;27;p79"/>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79"/>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7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 name="Google Shape;30;p79"/>
          <p:cNvGrpSpPr/>
          <p:nvPr/>
        </p:nvGrpSpPr>
        <p:grpSpPr>
          <a:xfrm>
            <a:off x="199149" y="4055652"/>
            <a:ext cx="2795413" cy="1083308"/>
            <a:chOff x="6917201" y="0"/>
            <a:chExt cx="2227776" cy="863400"/>
          </a:xfrm>
        </p:grpSpPr>
        <p:sp>
          <p:nvSpPr>
            <p:cNvPr id="31" name="Google Shape;31;p79"/>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79"/>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79"/>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79"/>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5" name="Google Shape;35;p79"/>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7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88"/>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88"/>
          <p:cNvGrpSpPr/>
          <p:nvPr/>
        </p:nvGrpSpPr>
        <p:grpSpPr>
          <a:xfrm>
            <a:off x="5959222" y="4119576"/>
            <a:ext cx="2520951" cy="1024165"/>
            <a:chOff x="6917201" y="0"/>
            <a:chExt cx="2227776" cy="863400"/>
          </a:xfrm>
        </p:grpSpPr>
        <p:sp>
          <p:nvSpPr>
            <p:cNvPr id="112" name="Google Shape;112;p88"/>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88"/>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88"/>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88"/>
          <p:cNvGrpSpPr/>
          <p:nvPr/>
        </p:nvGrpSpPr>
        <p:grpSpPr>
          <a:xfrm>
            <a:off x="199149" y="2"/>
            <a:ext cx="2795413" cy="1083308"/>
            <a:chOff x="6917201" y="0"/>
            <a:chExt cx="2227776" cy="863400"/>
          </a:xfrm>
        </p:grpSpPr>
        <p:sp>
          <p:nvSpPr>
            <p:cNvPr id="116" name="Google Shape;116;p88"/>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88"/>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8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88"/>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88"/>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normAutofit/>
          </a:bodyPr>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0"/>
              </a:spcBef>
              <a:spcAft>
                <a:spcPts val="0"/>
              </a:spcAft>
              <a:buSzPts val="1100"/>
              <a:buChar char="○"/>
              <a:defRPr/>
            </a:lvl2pPr>
            <a:lvl3pPr indent="-298450" lvl="2" marL="1371600" algn="ctr">
              <a:lnSpc>
                <a:spcPct val="115000"/>
              </a:lnSpc>
              <a:spcBef>
                <a:spcPts val="0"/>
              </a:spcBef>
              <a:spcAft>
                <a:spcPts val="0"/>
              </a:spcAft>
              <a:buSzPts val="1100"/>
              <a:buChar char="■"/>
              <a:defRPr/>
            </a:lvl3pPr>
            <a:lvl4pPr indent="-298450" lvl="3" marL="1828800" algn="ctr">
              <a:lnSpc>
                <a:spcPct val="115000"/>
              </a:lnSpc>
              <a:spcBef>
                <a:spcPts val="0"/>
              </a:spcBef>
              <a:spcAft>
                <a:spcPts val="0"/>
              </a:spcAft>
              <a:buSzPts val="1100"/>
              <a:buChar char="●"/>
              <a:defRPr/>
            </a:lvl4pPr>
            <a:lvl5pPr indent="-298450" lvl="4" marL="2286000" algn="ctr">
              <a:lnSpc>
                <a:spcPct val="115000"/>
              </a:lnSpc>
              <a:spcBef>
                <a:spcPts val="0"/>
              </a:spcBef>
              <a:spcAft>
                <a:spcPts val="0"/>
              </a:spcAft>
              <a:buSzPts val="1100"/>
              <a:buChar char="○"/>
              <a:defRPr/>
            </a:lvl5pPr>
            <a:lvl6pPr indent="-298450" lvl="5" marL="2743200" algn="ctr">
              <a:lnSpc>
                <a:spcPct val="115000"/>
              </a:lnSpc>
              <a:spcBef>
                <a:spcPts val="0"/>
              </a:spcBef>
              <a:spcAft>
                <a:spcPts val="0"/>
              </a:spcAft>
              <a:buSzPts val="1100"/>
              <a:buChar char="■"/>
              <a:defRPr/>
            </a:lvl6pPr>
            <a:lvl7pPr indent="-298450" lvl="6" marL="3200400" algn="ctr">
              <a:lnSpc>
                <a:spcPct val="115000"/>
              </a:lnSpc>
              <a:spcBef>
                <a:spcPts val="0"/>
              </a:spcBef>
              <a:spcAft>
                <a:spcPts val="0"/>
              </a:spcAft>
              <a:buSzPts val="1100"/>
              <a:buChar char="●"/>
              <a:defRPr/>
            </a:lvl7pPr>
            <a:lvl8pPr indent="-298450" lvl="7" marL="3657600" algn="ctr">
              <a:lnSpc>
                <a:spcPct val="115000"/>
              </a:lnSpc>
              <a:spcBef>
                <a:spcPts val="0"/>
              </a:spcBef>
              <a:spcAft>
                <a:spcPts val="0"/>
              </a:spcAft>
              <a:buSzPts val="1100"/>
              <a:buChar char="○"/>
              <a:defRPr/>
            </a:lvl8pPr>
            <a:lvl9pPr indent="-298450" lvl="8" marL="4114800" algn="ctr">
              <a:lnSpc>
                <a:spcPct val="115000"/>
              </a:lnSpc>
              <a:spcBef>
                <a:spcPts val="0"/>
              </a:spcBef>
              <a:spcAft>
                <a:spcPts val="0"/>
              </a:spcAft>
              <a:buSzPts val="1100"/>
              <a:buChar char="■"/>
              <a:defRPr/>
            </a:lvl9pPr>
          </a:lstStyle>
          <a:p/>
        </p:txBody>
      </p:sp>
      <p:sp>
        <p:nvSpPr>
          <p:cNvPr id="121" name="Google Shape;121;p8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8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7" name="Shape 37"/>
        <p:cNvGrpSpPr/>
        <p:nvPr/>
      </p:nvGrpSpPr>
      <p:grpSpPr>
        <a:xfrm>
          <a:off x="0" y="0"/>
          <a:ext cx="0" cy="0"/>
          <a:chOff x="0" y="0"/>
          <a:chExt cx="0" cy="0"/>
        </a:xfrm>
      </p:grpSpPr>
      <p:sp>
        <p:nvSpPr>
          <p:cNvPr id="38" name="Google Shape;38;p8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80"/>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8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80"/>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2" name="Google Shape;42;p80"/>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3" name="Google Shape;43;p8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4" name="Shape 44"/>
        <p:cNvGrpSpPr/>
        <p:nvPr/>
      </p:nvGrpSpPr>
      <p:grpSpPr>
        <a:xfrm>
          <a:off x="0" y="0"/>
          <a:ext cx="0" cy="0"/>
          <a:chOff x="0" y="0"/>
          <a:chExt cx="0" cy="0"/>
        </a:xfrm>
      </p:grpSpPr>
      <p:sp>
        <p:nvSpPr>
          <p:cNvPr id="45" name="Google Shape;45;p81"/>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81"/>
          <p:cNvGrpSpPr/>
          <p:nvPr/>
        </p:nvGrpSpPr>
        <p:grpSpPr>
          <a:xfrm>
            <a:off x="5594191" y="3961115"/>
            <a:ext cx="2910144" cy="1182340"/>
            <a:chOff x="6917201" y="0"/>
            <a:chExt cx="2227776" cy="863400"/>
          </a:xfrm>
        </p:grpSpPr>
        <p:sp>
          <p:nvSpPr>
            <p:cNvPr id="47" name="Google Shape;47;p8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8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 name="Google Shape;50;p81"/>
          <p:cNvGrpSpPr/>
          <p:nvPr/>
        </p:nvGrpSpPr>
        <p:grpSpPr>
          <a:xfrm>
            <a:off x="199149" y="2"/>
            <a:ext cx="2795413" cy="1083308"/>
            <a:chOff x="6917201" y="0"/>
            <a:chExt cx="2227776" cy="863400"/>
          </a:xfrm>
        </p:grpSpPr>
        <p:sp>
          <p:nvSpPr>
            <p:cNvPr id="51" name="Google Shape;51;p8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8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8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81"/>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5" name="Google Shape;55;p8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82"/>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82"/>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82"/>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1" name="Google Shape;61;p82"/>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2" name="Google Shape;62;p82"/>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3" name="Google Shape;63;p8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83"/>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83"/>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8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83"/>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9" name="Google Shape;69;p8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8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84"/>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84"/>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5" name="Google Shape;75;p84"/>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6" name="Google Shape;76;p8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5"/>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85"/>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85"/>
          <p:cNvGrpSpPr/>
          <p:nvPr/>
        </p:nvGrpSpPr>
        <p:grpSpPr>
          <a:xfrm>
            <a:off x="255991" y="-118"/>
            <a:ext cx="2251347" cy="1043408"/>
            <a:chOff x="3961956" y="4383950"/>
            <a:chExt cx="1160548" cy="548700"/>
          </a:xfrm>
        </p:grpSpPr>
        <p:sp>
          <p:nvSpPr>
            <p:cNvPr id="81" name="Google Shape;81;p85"/>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5"/>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5"/>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8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 name="Google Shape;85;p85"/>
          <p:cNvGrpSpPr/>
          <p:nvPr/>
        </p:nvGrpSpPr>
        <p:grpSpPr>
          <a:xfrm>
            <a:off x="34934" y="4522125"/>
            <a:ext cx="1593305" cy="617072"/>
            <a:chOff x="6917201" y="0"/>
            <a:chExt cx="2227776" cy="863400"/>
          </a:xfrm>
        </p:grpSpPr>
        <p:sp>
          <p:nvSpPr>
            <p:cNvPr id="86" name="Google Shape;86;p85"/>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5"/>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85"/>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85"/>
          <p:cNvGrpSpPr/>
          <p:nvPr/>
        </p:nvGrpSpPr>
        <p:grpSpPr>
          <a:xfrm>
            <a:off x="5886353" y="1243"/>
            <a:ext cx="3257454" cy="1261514"/>
            <a:chOff x="6917201" y="0"/>
            <a:chExt cx="2227776" cy="863400"/>
          </a:xfrm>
        </p:grpSpPr>
        <p:sp>
          <p:nvSpPr>
            <p:cNvPr id="90" name="Google Shape;90;p85"/>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85"/>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85"/>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85"/>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94" name="Google Shape;94;p8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8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8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8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86"/>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0" name="Google Shape;100;p86"/>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86"/>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2" name="Google Shape;102;p8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87"/>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87"/>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8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87"/>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08" name="Google Shape;108;p8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7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78"/>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7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ar-T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3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3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33.png"/><Relationship Id="rId4" Type="http://schemas.openxmlformats.org/officeDocument/2006/relationships/hyperlink" Target="https://www.canva.com/" TargetMode="External"/><Relationship Id="rId5" Type="http://schemas.openxmlformats.org/officeDocument/2006/relationships/hyperlink" Target="https://medium.co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3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3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3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3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3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3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3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3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3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3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31.png"/><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31.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type="ctrTitle"/>
          </p:nvPr>
        </p:nvSpPr>
        <p:spPr>
          <a:xfrm>
            <a:off x="414550" y="1822825"/>
            <a:ext cx="8364000" cy="1448100"/>
          </a:xfrm>
          <a:prstGeom prst="rect">
            <a:avLst/>
          </a:prstGeom>
          <a:noFill/>
          <a:ln cap="flat" cmpd="sng" w="9525">
            <a:solidFill>
              <a:srgbClr val="0645AD"/>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800"/>
              <a:buNone/>
            </a:pPr>
            <a:r>
              <a:rPr b="1" lang="ar-TN">
                <a:solidFill>
                  <a:srgbClr val="000000"/>
                </a:solidFill>
                <a:latin typeface="Changa"/>
                <a:ea typeface="Changa"/>
                <a:cs typeface="Changa"/>
                <a:sym typeface="Changa"/>
              </a:rPr>
              <a:t>البرنامج التدريبي حول</a:t>
            </a:r>
            <a:endParaRPr b="1">
              <a:solidFill>
                <a:srgbClr val="000000"/>
              </a:solidFill>
              <a:latin typeface="Changa"/>
              <a:ea typeface="Changa"/>
              <a:cs typeface="Changa"/>
              <a:sym typeface="Changa"/>
            </a:endParaRPr>
          </a:p>
          <a:p>
            <a:pPr indent="0" lvl="0" marL="0" rtl="1" algn="ctr">
              <a:lnSpc>
                <a:spcPct val="100000"/>
              </a:lnSpc>
              <a:spcBef>
                <a:spcPts val="0"/>
              </a:spcBef>
              <a:spcAft>
                <a:spcPts val="0"/>
              </a:spcAft>
              <a:buSzPts val="3800"/>
              <a:buNone/>
            </a:pPr>
            <a:r>
              <a:rPr b="1" lang="ar-TN" sz="2700">
                <a:solidFill>
                  <a:srgbClr val="000000"/>
                </a:solidFill>
                <a:latin typeface="Changa"/>
                <a:ea typeface="Changa"/>
                <a:cs typeface="Changa"/>
                <a:sym typeface="Changa"/>
              </a:rPr>
              <a:t>صحافة المواطنة والمعايير التحريرية الأخلاقية للخبر</a:t>
            </a:r>
            <a:endParaRPr b="1" sz="2700">
              <a:solidFill>
                <a:srgbClr val="000000"/>
              </a:solidFill>
              <a:latin typeface="Changa"/>
              <a:ea typeface="Changa"/>
              <a:cs typeface="Changa"/>
              <a:sym typeface="Chang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A picture containing diagram&#10;&#10;Description automatically generated" id="178" name="Google Shape;178;p10"/>
          <p:cNvPicPr preferRelativeResize="0"/>
          <p:nvPr/>
        </p:nvPicPr>
        <p:blipFill rotWithShape="1">
          <a:blip r:embed="rId3">
            <a:alphaModFix/>
          </a:blip>
          <a:srcRect b="0" l="0" r="0" t="0"/>
          <a:stretch/>
        </p:blipFill>
        <p:spPr>
          <a:xfrm>
            <a:off x="1780143" y="420733"/>
            <a:ext cx="5859486" cy="44326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A picture containing diagram&#10;&#10;Description automatically generated" id="183" name="Google Shape;183;p11"/>
          <p:cNvPicPr preferRelativeResize="0"/>
          <p:nvPr/>
        </p:nvPicPr>
        <p:blipFill rotWithShape="1">
          <a:blip r:embed="rId3">
            <a:alphaModFix/>
          </a:blip>
          <a:srcRect b="0" l="0" r="0" t="0"/>
          <a:stretch/>
        </p:blipFill>
        <p:spPr>
          <a:xfrm>
            <a:off x="1644499" y="365011"/>
            <a:ext cx="5855001" cy="44134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Diagram&#10;&#10;Description automatically generated with low confidence" id="188" name="Google Shape;188;p12"/>
          <p:cNvPicPr preferRelativeResize="0"/>
          <p:nvPr/>
        </p:nvPicPr>
        <p:blipFill rotWithShape="1">
          <a:blip r:embed="rId3">
            <a:alphaModFix/>
          </a:blip>
          <a:srcRect b="0" l="0" r="0" t="0"/>
          <a:stretch/>
        </p:blipFill>
        <p:spPr>
          <a:xfrm>
            <a:off x="1628623" y="365011"/>
            <a:ext cx="5886753" cy="44134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A picture containing map&#10;&#10;Description automatically generated" id="193" name="Google Shape;193;p13"/>
          <p:cNvPicPr preferRelativeResize="0"/>
          <p:nvPr/>
        </p:nvPicPr>
        <p:blipFill rotWithShape="1">
          <a:blip r:embed="rId3">
            <a:alphaModFix/>
          </a:blip>
          <a:srcRect b="0" l="0" r="0" t="0"/>
          <a:stretch/>
        </p:blipFill>
        <p:spPr>
          <a:xfrm>
            <a:off x="1634974" y="358661"/>
            <a:ext cx="5874052" cy="44261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4"/>
          <p:cNvSpPr txBox="1"/>
          <p:nvPr>
            <p:ph type="ctrTitle"/>
          </p:nvPr>
        </p:nvSpPr>
        <p:spPr>
          <a:xfrm>
            <a:off x="933175" y="725060"/>
            <a:ext cx="7482162" cy="1785584"/>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r>
              <a:rPr b="1" i="0" lang="ar-TN" sz="2400" u="none" strike="noStrike">
                <a:solidFill>
                  <a:srgbClr val="020206"/>
                </a:solidFill>
                <a:latin typeface="Changa"/>
                <a:ea typeface="Changa"/>
                <a:cs typeface="Changa"/>
                <a:sym typeface="Changa"/>
              </a:rPr>
              <a:t>المعاييرالتحريريةوالأخلاقية</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مركز تونس لحرية الصحافة: تونس في حاجة أكثر إلى الصحفيين المحترفين وإلى صحافة  ذات مضمون راق - جريدة الفجر التونسية" id="199" name="Google Shape;199;p14"/>
          <p:cNvPicPr preferRelativeResize="0"/>
          <p:nvPr/>
        </p:nvPicPr>
        <p:blipFill rotWithShape="1">
          <a:blip r:embed="rId3">
            <a:alphaModFix/>
          </a:blip>
          <a:srcRect b="0" l="0" r="0" t="0"/>
          <a:stretch/>
        </p:blipFill>
        <p:spPr>
          <a:xfrm>
            <a:off x="2128386" y="1396264"/>
            <a:ext cx="5201330" cy="32764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5"/>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المعاييرالتحريريةوالأخلاقية</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id="205" name="Google Shape;205;p15"/>
          <p:cNvPicPr preferRelativeResize="0"/>
          <p:nvPr/>
        </p:nvPicPr>
        <p:blipFill rotWithShape="1">
          <a:blip r:embed="rId3">
            <a:alphaModFix/>
          </a:blip>
          <a:srcRect b="0" l="0" r="0" t="0"/>
          <a:stretch/>
        </p:blipFill>
        <p:spPr>
          <a:xfrm>
            <a:off x="290238" y="275825"/>
            <a:ext cx="1285875" cy="1285875"/>
          </a:xfrm>
          <a:prstGeom prst="rect">
            <a:avLst/>
          </a:prstGeom>
          <a:noFill/>
          <a:ln>
            <a:noFill/>
          </a:ln>
        </p:spPr>
      </p:pic>
      <p:sp>
        <p:nvSpPr>
          <p:cNvPr id="206" name="Google Shape;206;p15"/>
          <p:cNvSpPr txBox="1"/>
          <p:nvPr/>
        </p:nvSpPr>
        <p:spPr>
          <a:xfrm>
            <a:off x="950687" y="2024743"/>
            <a:ext cx="7503884" cy="2400627"/>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السّرعة في بثّ المادّة ونشرها للعموم قد تكون في أحيان كثيرة على حساب الدقّة، حيث من الوارد جدّا إهمال جزء من الوقائع أو تحريفه (الزمان، المكان، عدد الأشخاص، الألوان، الأوزان الخ)</a:t>
            </a:r>
            <a:r>
              <a:rPr b="0" i="0" lang="ar-TN" sz="1800" u="none" cap="none" strike="noStrike">
                <a:solidFill>
                  <a:srgbClr val="222222"/>
                </a:solidFill>
                <a:latin typeface="Arial"/>
                <a:ea typeface="Arial"/>
                <a:cs typeface="Arial"/>
                <a:sym typeface="Arial"/>
              </a:rPr>
              <a:t>. ويفضي الاستسهال في متابعة الأحداث ونقل المعلومات، عادة، الى السقوط في فخّ بناء قصّة على أساس معلومات خاطئة أو افتراضات أو مجرّد تخمينات قد تكون مجانبة للصواب. .</a:t>
            </a: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12" name="Google Shape;212;p16"/>
          <p:cNvSpPr txBox="1"/>
          <p:nvPr/>
        </p:nvSpPr>
        <p:spPr>
          <a:xfrm>
            <a:off x="950687" y="2024743"/>
            <a:ext cx="7503884" cy="3785621"/>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أ-الدقّة في الصياغة </a:t>
            </a:r>
            <a:endParaRPr b="0" i="0" sz="32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تمتاز الصحافة الاحترافية بالدقّة في صياغة الأخبار واعتماد لغة بسيطة ومفهومة لدى الجمهور، مع اجتناب استعمال المفردات المعقّدة الّا إذا اقتضى الأمر ذلك وارفاقها بشرح مبسّط. وتكون لغة الصحافة الاحترافية مباشراتيّة وبعيدة عن الجعجعة البلاغية و التراكيب الانشائية ولا تترك مجالا للتأويل، فضلا ن أنّها ترتقي بنفسها فوق مستوى اللهجات المحلية حتّى وان استعملت بعض مفرداتها لغايات تحريرية خاصّة جدّا.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7"/>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18" name="Google Shape;218;p17"/>
          <p:cNvSpPr txBox="1"/>
          <p:nvPr/>
        </p:nvSpPr>
        <p:spPr>
          <a:xfrm>
            <a:off x="950687" y="2024743"/>
            <a:ext cx="7503884" cy="3877954"/>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أ-الدقّة في الصياغة </a:t>
            </a:r>
            <a:endParaRPr b="0" i="0" sz="32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صحافة المواطن ليست صحافة احترافية، وهي غير مطالبة ببلوغ أقصى درجات الدقّة، غير أنّها كلّما ارتقت في سلّم الدقّة خلال صياغة المحتوى شدّت الجمهور إليها أكثر وكسبت ثقتهم واهتمامهم. </a:t>
            </a:r>
            <a:br>
              <a:rPr b="0" i="0" lang="ar-TN" sz="2400" u="none" cap="none" strike="noStrike">
                <a:solidFill>
                  <a:srgbClr val="000000"/>
                </a:solidFill>
                <a:latin typeface="Arial"/>
                <a:ea typeface="Arial"/>
                <a:cs typeface="Arial"/>
                <a:sym typeface="Arial"/>
              </a:rPr>
            </a:br>
            <a:r>
              <a:rPr b="0" i="0" lang="ar-TN" sz="1800" u="none" cap="none" strike="noStrike">
                <a:solidFill>
                  <a:srgbClr val="000000"/>
                </a:solidFill>
                <a:latin typeface="Roboto"/>
                <a:ea typeface="Roboto"/>
                <a:cs typeface="Roboto"/>
                <a:sym typeface="Roboto"/>
              </a:rPr>
              <a:t>من المهمّ جدّا أن يحافظ المواطن الصحفي على أسلوبه في الكتابة أو السّرد القصصي ولكنّ ذلك لا يتعارض مع ضرورة التحلّي بالدقّة خلال صياغة المحتوى.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8"/>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Graphical user interface, text&#10;&#10;Description automatically generated" id="224" name="Google Shape;224;p18"/>
          <p:cNvPicPr preferRelativeResize="0"/>
          <p:nvPr/>
        </p:nvPicPr>
        <p:blipFill rotWithShape="1">
          <a:blip r:embed="rId3">
            <a:alphaModFix/>
          </a:blip>
          <a:srcRect b="0" l="0" r="0" t="0"/>
          <a:stretch/>
        </p:blipFill>
        <p:spPr>
          <a:xfrm>
            <a:off x="1301582" y="1480382"/>
            <a:ext cx="6540836" cy="2908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9"/>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30" name="Google Shape;230;p19"/>
          <p:cNvSpPr txBox="1"/>
          <p:nvPr/>
        </p:nvSpPr>
        <p:spPr>
          <a:xfrm>
            <a:off x="950687" y="2024743"/>
            <a:ext cx="7503884" cy="4942348"/>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ب - دقة الصورة </a:t>
            </a:r>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قد تكون الصورة في أحيان كثيرة أبلغ من ألف كلمة. ولكنّ التكنولوجيا العصرية أثبتت بما لا يدع مجالا للشكّ أنّ القاعدة الذهبية القائلة انّ "الصورة لا تكذب" ليست سوى كلاما عاطفيا لا قيمة علمية له، اذ يكفي الاستعانة ببعض البرمجيات المتاحة للعموم، على غرار فوتوشوب، حتّى يتمّ تحريف الصورة تماما وتغيير موضوعها ورسالتها.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يمكن كذلك التلاعب بالفيديو من خلال عملية مونتاج غير بريئة حتّى يتغيّر المعنى جزئيا أو يضيع تماما.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110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
          <p:cNvSpPr txBox="1"/>
          <p:nvPr>
            <p:ph idx="1" type="body"/>
          </p:nvPr>
        </p:nvSpPr>
        <p:spPr>
          <a:xfrm>
            <a:off x="819150" y="1925225"/>
            <a:ext cx="7505700" cy="2513700"/>
          </a:xfrm>
          <a:prstGeom prst="rect">
            <a:avLst/>
          </a:prstGeom>
          <a:noFill/>
          <a:ln>
            <a:noFill/>
          </a:ln>
        </p:spPr>
        <p:txBody>
          <a:bodyPr anchorCtr="0" anchor="t" bIns="91425" lIns="91425" spcFirstLastPara="1" rIns="91425" wrap="square" tIns="91425">
            <a:normAutofit/>
          </a:bodyPr>
          <a:lstStyle/>
          <a:p>
            <a:pPr indent="-311150" lvl="0" marL="457200" rtl="1" algn="r">
              <a:lnSpc>
                <a:spcPct val="115000"/>
              </a:lnSpc>
              <a:spcBef>
                <a:spcPts val="0"/>
              </a:spcBef>
              <a:spcAft>
                <a:spcPts val="0"/>
              </a:spcAft>
              <a:buSzPts val="1300"/>
              <a:buChar char="●"/>
            </a:pPr>
            <a:r>
              <a:rPr b="1" i="0" lang="ar-TN" sz="1800" u="none" strike="noStrike">
                <a:solidFill>
                  <a:srgbClr val="000000"/>
                </a:solidFill>
                <a:latin typeface="Arial"/>
                <a:ea typeface="Arial"/>
                <a:cs typeface="Arial"/>
                <a:sym typeface="Arial"/>
              </a:rPr>
              <a:t>1-تعريفات كثيرة .. لنشاط واحد</a:t>
            </a:r>
            <a:endParaRPr b="0" sz="2400">
              <a:latin typeface="Arial"/>
              <a:ea typeface="Arial"/>
              <a:cs typeface="Arial"/>
              <a:sym typeface="Arial"/>
            </a:endParaRPr>
          </a:p>
          <a:p>
            <a:pPr indent="0" lvl="0" marL="146050" rtl="1" algn="r">
              <a:lnSpc>
                <a:spcPct val="115000"/>
              </a:lnSpc>
              <a:spcBef>
                <a:spcPts val="0"/>
              </a:spcBef>
              <a:spcAft>
                <a:spcPts val="0"/>
              </a:spcAft>
              <a:buSzPts val="1300"/>
              <a:buNone/>
            </a:pPr>
            <a:br>
              <a:rPr lang="ar-TN" sz="2400">
                <a:solidFill>
                  <a:schemeClr val="dk2"/>
                </a:solidFill>
                <a:latin typeface="Arial"/>
                <a:ea typeface="Arial"/>
                <a:cs typeface="Arial"/>
                <a:sym typeface="Arial"/>
              </a:rPr>
            </a:br>
            <a:r>
              <a:rPr b="0" i="0" lang="ar-TN" sz="1800" u="none" strike="noStrike">
                <a:solidFill>
                  <a:srgbClr val="020206"/>
                </a:solidFill>
                <a:latin typeface="Arial"/>
                <a:ea typeface="Arial"/>
                <a:cs typeface="Arial"/>
                <a:sym typeface="Arial"/>
              </a:rPr>
              <a:t>إذا كنت تنشط في مجال صحافة المواطن فاعلم أنّك أصبحت جزءا من مفاهيم ومصطلحات وتسميات مختلفة تؤدّي بالضرورة إلى نفس الفكرة:  </a:t>
            </a:r>
            <a:endParaRPr>
              <a:solidFill>
                <a:srgbClr val="020206"/>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0"/>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id="236" name="Google Shape;236;p20"/>
          <p:cNvPicPr preferRelativeResize="0"/>
          <p:nvPr/>
        </p:nvPicPr>
        <p:blipFill rotWithShape="1">
          <a:blip r:embed="rId3">
            <a:alphaModFix/>
          </a:blip>
          <a:srcRect b="0" l="0" r="0" t="0"/>
          <a:stretch/>
        </p:blipFill>
        <p:spPr>
          <a:xfrm>
            <a:off x="2020296" y="1444671"/>
            <a:ext cx="5307919" cy="33441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1"/>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42" name="Google Shape;242;p21"/>
          <p:cNvSpPr txBox="1"/>
          <p:nvPr/>
        </p:nvSpPr>
        <p:spPr>
          <a:xfrm>
            <a:off x="950687" y="2024743"/>
            <a:ext cx="7503884" cy="4503767"/>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ب - دقة الصورة </a:t>
            </a:r>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من الضروري أن نولي الصورة الأهمّية  ذاتها التي نوليها للنصّ، وأن نخضعها لكل المعايير التحريرية حتّى لا تتحوّل الى أداة لمغالطة الرأي العام وتوجيهه:</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1100"/>
              </a:spcBef>
              <a:spcAft>
                <a:spcPts val="0"/>
              </a:spcAft>
              <a:buNone/>
            </a:pPr>
            <a:r>
              <a:rPr b="0" i="0" lang="ar-TN" sz="1800" u="none" cap="none" strike="noStrike">
                <a:solidFill>
                  <a:srgbClr val="000000"/>
                </a:solidFill>
                <a:latin typeface="Roboto"/>
                <a:ea typeface="Roboto"/>
                <a:cs typeface="Roboto"/>
                <a:sym typeface="Roboto"/>
              </a:rPr>
              <a:t>-قيمة الصورة تكمن في احتوائها على عناصر الجِدّة originalité والدقّة والإلمام بجوانب الموضوع واتّساقها بالحدث. فصورة واحدة قد تحكي حكاية كاملة دون اللجوء الى كلمات. </a:t>
            </a:r>
            <a:endParaRPr b="0" i="0" sz="1800" u="none" cap="none" strike="noStrike">
              <a:solidFill>
                <a:srgbClr val="222222"/>
              </a:solidFill>
              <a:latin typeface="Arial"/>
              <a:ea typeface="Arial"/>
              <a:cs typeface="Arial"/>
              <a:sym typeface="Arial"/>
            </a:endParaRPr>
          </a:p>
          <a:p>
            <a:pPr indent="0" lvl="0" marL="0" marR="0" rtl="0" algn="l">
              <a:lnSpc>
                <a:spcPct val="100000"/>
              </a:lnSpc>
              <a:spcBef>
                <a:spcPts val="90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2"/>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48" name="Google Shape;248;p22"/>
          <p:cNvSpPr txBox="1"/>
          <p:nvPr/>
        </p:nvSpPr>
        <p:spPr>
          <a:xfrm>
            <a:off x="950687" y="2024743"/>
            <a:ext cx="7503884" cy="4801284"/>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ب - دقة الصورة </a:t>
            </a:r>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نحرص على ألّا تتسبّب عملية المونتاج وإضافة عناصر التوضيح الغرافيكية  المعززة للخبر في تحريف عناصر الصورة (الزمان، المكان، الأشخاص الخ). </a:t>
            </a:r>
            <a:endParaRPr b="0" i="0" sz="1800" u="none" cap="none" strike="noStrike">
              <a:solidFill>
                <a:srgbClr val="222222"/>
              </a:solidFill>
              <a:latin typeface="Arial"/>
              <a:ea typeface="Arial"/>
              <a:cs typeface="Arial"/>
              <a:sym typeface="Arial"/>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لا نقحم المؤثرات الصوتية أو البصرية إلا والمشاهد مدرك أنها مقحمة لغرض فني فقط.</a:t>
            </a:r>
            <a:endParaRPr b="0" i="0" sz="1800" u="none" cap="none" strike="noStrike">
              <a:solidFill>
                <a:srgbClr val="222222"/>
              </a:solidFill>
              <a:latin typeface="Arial"/>
              <a:ea typeface="Arial"/>
              <a:cs typeface="Arial"/>
              <a:sym typeface="Arial"/>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إذا اعتمدنا صورا أرشيفية لابدّ من الاشارة الى ذلك بشكل واضح وذكر تاريخ الصور بشكل دقيق أو تقريبي حتى لا يختلط بالراهن خاصّة في ما يتعلّق بأحداث العنف والاحتجاجات الجماهيرية والكوارث الطبيعية والانتخابات الخ.</a:t>
            </a:r>
            <a:endParaRPr b="0" i="0" sz="18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3"/>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54" name="Google Shape;254;p23"/>
          <p:cNvSpPr txBox="1"/>
          <p:nvPr/>
        </p:nvSpPr>
        <p:spPr>
          <a:xfrm>
            <a:off x="950687" y="2024743"/>
            <a:ext cx="7503884" cy="3970287"/>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ب - دقة الصورة </a:t>
            </a:r>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نعتمد على لقطات مختلفة للتعبير عن الحدث. فاللقطات القريبة لها أهميتها في إبراز المشاعر، في حين يتمّ اعتماد اللقطات الواسعة من أجل إبراز الإطار الزماني والمكاني للحدث وجملة مكوّناته. </a:t>
            </a:r>
            <a:endParaRPr b="0" i="0" sz="1800" u="none" cap="none" strike="noStrike">
              <a:solidFill>
                <a:srgbClr val="222222"/>
              </a:solidFill>
              <a:latin typeface="Arial"/>
              <a:ea typeface="Arial"/>
              <a:cs typeface="Arial"/>
              <a:sym typeface="Arial"/>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نشير بوضوح الى مصدر الصورة احتراما للملكية الفكرية.</a:t>
            </a:r>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60" name="Google Shape;260;p24"/>
          <p:cNvSpPr txBox="1"/>
          <p:nvPr/>
        </p:nvSpPr>
        <p:spPr>
          <a:xfrm>
            <a:off x="1153885" y="1948408"/>
            <a:ext cx="7540171" cy="4247286"/>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ب - دقة الصورة </a:t>
            </a:r>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غوغل أو فيسبوك أو يوتيوب أو تويتر وغيرها من الشبكات الاجتماعية  ليست مصادر للصورة بل منصّات تحتوي على حسابات لمستخدمين. الصورة ينشرها مستخدم الفيسبوك وليس فيسبوك، لذلك من الضروري ذكر اسم صاحب الصورة عند الاشارة الى المصدر وليس الاكتفاء بالإشارة الى أنّ الصورة مأخوذة من فيسبوك. </a:t>
            </a:r>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5"/>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66" name="Google Shape;266;p25"/>
          <p:cNvSpPr txBox="1"/>
          <p:nvPr/>
        </p:nvSpPr>
        <p:spPr>
          <a:xfrm>
            <a:off x="1153885" y="1948408"/>
            <a:ext cx="7540171" cy="3693288"/>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ب - دقة الصورة </a:t>
            </a:r>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نحجب هويّة الأطفال قبل نشر الصورة. اذا تعلّقت الصورة بحدث ايجابي (نجاح، فوز في مسابقة …) لا حرج في نشر صورة الأطفال دون إخفاء الملامح على أن يتمّ الحصول على موافقة من الوليّ. </a:t>
            </a:r>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6"/>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72" name="Google Shape;272;p26"/>
          <p:cNvSpPr txBox="1"/>
          <p:nvPr/>
        </p:nvSpPr>
        <p:spPr>
          <a:xfrm>
            <a:off x="1153885" y="1948408"/>
            <a:ext cx="7540171" cy="4524285"/>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ب - دقة الصورة </a:t>
            </a:r>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نحجب هويّة الأطفال قبل نشر الصورة. اذا تعلّقت الصورة بحدث ايجابي (نجاح، فوز في مسابقة …) لا حرج في نشر صورة الأطفال دون إخفاء الملامح على أن يتمّ الحصول على موافقة من الوليّ. </a:t>
            </a:r>
            <a:endParaRPr/>
          </a:p>
          <a:p>
            <a:pPr indent="0" lvl="0" marL="0" marR="0" rtl="1" algn="r">
              <a:lnSpc>
                <a:spcPct val="100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لا ننشر الصور العنيفة التي تحتوي على أفعال مشينة كالقتل والذّبح والتنكيل والأطراف المبتورة. </a:t>
            </a:r>
            <a:endParaRPr/>
          </a:p>
          <a:p>
            <a:pPr indent="0" lvl="0" marL="0" marR="0" rtl="1" algn="r">
              <a:lnSpc>
                <a:spcPct val="100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7"/>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78" name="Google Shape;278;p27"/>
          <p:cNvSpPr txBox="1"/>
          <p:nvPr/>
        </p:nvSpPr>
        <p:spPr>
          <a:xfrm>
            <a:off x="1153885" y="1948408"/>
            <a:ext cx="7540171" cy="5057765"/>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ج- دقة المعلومة</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المعلومة الفضفاضة تفتح باب التأويل وبالتالي التشكيك في مصداقيتها. أمّا المعلومة الدّقيقة و المقتضبة فانّها تقود الجمهور مباشرة نحو الحدث وتحيل الى أبعاده الحقيقيّة لا المتخيّلة. </a:t>
            </a:r>
            <a:endParaRPr b="0" i="0" sz="2400" u="none" cap="none" strike="noStrike">
              <a:solidFill>
                <a:srgbClr val="000000"/>
              </a:solidFill>
              <a:latin typeface="Arial"/>
              <a:ea typeface="Arial"/>
              <a:cs typeface="Arial"/>
              <a:sym typeface="Arial"/>
            </a:endParaRPr>
          </a:p>
          <a:p>
            <a:pPr indent="-114300" lvl="0" marL="0" marR="0" rtl="1" algn="r">
              <a:lnSpc>
                <a:spcPct val="100000"/>
              </a:lnSpc>
              <a:spcBef>
                <a:spcPts val="110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نستقي المعلومة من المصدر الأساسي (القائم بالفعل، المسؤول صاحب التصريح، الضحيّة …) ونعمل على تنويع المصادر. كلّما تنوّعت المصادر واشتركت في الرواية ذاتها كلّما اقتربت الرواية أكثر فأكثر من الدقّة والمصداقية. </a:t>
            </a:r>
            <a:endParaRPr b="0" i="0" sz="1800" u="none" cap="none" strike="noStrike">
              <a:solidFill>
                <a:srgbClr val="222222"/>
              </a:solidFill>
              <a:latin typeface="Arial"/>
              <a:ea typeface="Arial"/>
              <a:cs typeface="Arial"/>
              <a:sym typeface="Arial"/>
            </a:endParaRPr>
          </a:p>
          <a:p>
            <a:pPr indent="0" lvl="0" marL="0" marR="0" rtl="1" algn="r">
              <a:lnSpc>
                <a:spcPct val="100000"/>
              </a:lnSpc>
              <a:spcBef>
                <a:spcPts val="90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8"/>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84" name="Google Shape;284;p28"/>
          <p:cNvSpPr txBox="1"/>
          <p:nvPr/>
        </p:nvSpPr>
        <p:spPr>
          <a:xfrm>
            <a:off x="1153885" y="1948408"/>
            <a:ext cx="7540171" cy="4801284"/>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ج- دقة المعلومة</a:t>
            </a:r>
            <a:endParaRPr b="0" i="0" sz="2400" u="none" cap="none" strike="noStrike">
              <a:solidFill>
                <a:srgbClr val="000000"/>
              </a:solidFill>
              <a:latin typeface="Arial"/>
              <a:ea typeface="Arial"/>
              <a:cs typeface="Arial"/>
              <a:sym typeface="Arial"/>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في حال ارتبنا في محتوى بيان ما صادر ع صاحبة البيان قبل بث الخبر وطرح السؤال التالي "هل أصدرتهم هذا البيان بالفعل؟".</a:t>
            </a:r>
            <a:endParaRPr b="0" i="0" sz="1800" u="none" cap="none" strike="noStrike">
              <a:solidFill>
                <a:srgbClr val="222222"/>
              </a:solidFill>
              <a:latin typeface="Arial"/>
              <a:ea typeface="Arial"/>
              <a:cs typeface="Arial"/>
              <a:sym typeface="Arial"/>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لا ننشر الفيديوهات أو التسجيلات الصوتية مجهولة المصدر الّا بعد التأكّد من صحّة محتواها.  وان تعذّر ذلك، يصبح قرار التأجيل أو الامتناع عن النّشر أقرب الى الصّواب منه الى الخطأ خاصّة اذا كان المحتوى خطيرا. </a:t>
            </a:r>
            <a:endParaRPr b="0" i="0" sz="1800" u="none" cap="none" strike="noStrike">
              <a:solidFill>
                <a:srgbClr val="222222"/>
              </a:solidFill>
              <a:latin typeface="Roboto"/>
              <a:ea typeface="Roboto"/>
              <a:cs typeface="Roboto"/>
              <a:sym typeface="Roboto"/>
            </a:endParaRPr>
          </a:p>
          <a:p>
            <a:pPr indent="0" lvl="0" marL="0" marR="0" rtl="1" algn="r">
              <a:lnSpc>
                <a:spcPct val="100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9"/>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90" name="Google Shape;290;p29"/>
          <p:cNvSpPr txBox="1"/>
          <p:nvPr/>
        </p:nvSpPr>
        <p:spPr>
          <a:xfrm>
            <a:off x="1153885" y="1948408"/>
            <a:ext cx="7540171" cy="4247286"/>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ج- دقة المعلومة</a:t>
            </a:r>
            <a:endParaRPr b="0" i="0" sz="2400" u="none" cap="none" strike="noStrike">
              <a:solidFill>
                <a:srgbClr val="000000"/>
              </a:solidFill>
              <a:latin typeface="Arial"/>
              <a:ea typeface="Arial"/>
              <a:cs typeface="Arial"/>
              <a:sym typeface="Arial"/>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الخبر مقدّس والتعليق حرّ. لا نخلط بين الرّأي والخبر الذّي ينبني على الوقائع. فالرأي قد ينبني على تخمينات وافتراضات أو تحليلات ذاتية في حين يتطلّب الخبر وقائع ثابتة تتمّ صياغتها بشكل مجرّد من كل ما هو ذاتي. الغاية من الخبر اخبار الناس أمّا الرأي فاقناع الناس ومحاولة توجيههم نحو تبنّي فكرة معيّنة أو موقف ما. </a:t>
            </a:r>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Timeline&#10;&#10;Description automatically generated with low confidence" id="138" name="Google Shape;138;p3"/>
          <p:cNvPicPr preferRelativeResize="0"/>
          <p:nvPr/>
        </p:nvPicPr>
        <p:blipFill rotWithShape="1">
          <a:blip r:embed="rId3">
            <a:alphaModFix/>
          </a:blip>
          <a:srcRect b="0" l="0" r="0" t="0"/>
          <a:stretch/>
        </p:blipFill>
        <p:spPr>
          <a:xfrm>
            <a:off x="731685" y="604831"/>
            <a:ext cx="7429882" cy="42102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0"/>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296" name="Google Shape;296;p30"/>
          <p:cNvSpPr txBox="1"/>
          <p:nvPr/>
        </p:nvSpPr>
        <p:spPr>
          <a:xfrm>
            <a:off x="1153885" y="1948408"/>
            <a:ext cx="7540171" cy="3970287"/>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ج- دقة المعلومة</a:t>
            </a:r>
            <a:endParaRPr b="0" i="0" sz="2400" u="none" cap="none" strike="noStrike">
              <a:solidFill>
                <a:srgbClr val="000000"/>
              </a:solidFill>
              <a:latin typeface="Arial"/>
              <a:ea typeface="Arial"/>
              <a:cs typeface="Arial"/>
              <a:sym typeface="Arial"/>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بإمكان المواطن الصحفي التعليق على الأحداث بكلّ حريّة وعرض موقفه الشخصي منها بشرط أن يشير الى أنّه ذلك يدخل في خانة التعبير عن موقف شخصي. </a:t>
            </a:r>
            <a:endParaRPr b="0" i="0" sz="1800" u="none" cap="none" strike="noStrike">
              <a:solidFill>
                <a:srgbClr val="222222"/>
              </a:solidFill>
              <a:latin typeface="Roboto"/>
              <a:ea typeface="Roboto"/>
              <a:cs typeface="Roboto"/>
              <a:sym typeface="Roboto"/>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يجب تحرّي الدقة في أسماء الأشخاص وألقابهم والبلدان والأحزاب والمنظمات التي يمثّلونها. </a:t>
            </a:r>
            <a:endParaRPr b="0" i="0" sz="1800" u="none" cap="none" strike="noStrike">
              <a:solidFill>
                <a:srgbClr val="222222"/>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1"/>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02" name="Google Shape;302;p31"/>
          <p:cNvSpPr txBox="1"/>
          <p:nvPr/>
        </p:nvSpPr>
        <p:spPr>
          <a:xfrm>
            <a:off x="1153885" y="1948408"/>
            <a:ext cx="7540171" cy="3447067"/>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الدقّة </a:t>
            </a:r>
            <a:r>
              <a:rPr b="0" i="0" lang="ar-TN" sz="1800" u="none" cap="none" strike="noStrike">
                <a:solidFill>
                  <a:srgbClr val="000000"/>
                </a:solidFill>
                <a:latin typeface="Changa"/>
                <a:ea typeface="Changa"/>
                <a:cs typeface="Changa"/>
                <a:sym typeface="Changa"/>
              </a:rPr>
              <a:t>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ج- دقة المعلومة</a:t>
            </a:r>
            <a:endParaRPr b="0" i="0" sz="2400" u="none" cap="none" strike="noStrike">
              <a:solidFill>
                <a:srgbClr val="000000"/>
              </a:solidFill>
              <a:latin typeface="Arial"/>
              <a:ea typeface="Arial"/>
              <a:cs typeface="Arial"/>
              <a:sym typeface="Arial"/>
            </a:endParaRPr>
          </a:p>
          <a:p>
            <a:pPr indent="-114300" lvl="0" marL="0" marR="0" rtl="1" algn="r">
              <a:lnSpc>
                <a:spcPct val="100000"/>
              </a:lnSpc>
              <a:spcBef>
                <a:spcPts val="0"/>
              </a:spcBef>
              <a:spcAft>
                <a:spcPts val="0"/>
              </a:spcAft>
              <a:buClr>
                <a:srgbClr val="000000"/>
              </a:buClr>
              <a:buSzPts val="1800"/>
              <a:buFont typeface="Arial"/>
              <a:buChar char="•"/>
            </a:pPr>
            <a:r>
              <a:rPr b="0" i="0" lang="ar-TN" sz="1800" u="none" cap="none" strike="noStrike">
                <a:solidFill>
                  <a:srgbClr val="000000"/>
                </a:solidFill>
                <a:latin typeface="Roboto"/>
                <a:ea typeface="Roboto"/>
                <a:cs typeface="Roboto"/>
                <a:sym typeface="Roboto"/>
              </a:rPr>
              <a:t>من الضروري ذكر الاسم الحقيقي الكامل للكيانات أو الهيئات أو الأشخاص أو الحركات في المرة الأولى في تقاريرنا ثمّ بعد ذلك لا حرج في اعتماد الأسماء الحركية أو المختصرة على </a:t>
            </a:r>
            <a:r>
              <a:rPr b="0" i="0" lang="ar-TN" sz="1800" u="none" cap="none" strike="noStrike">
                <a:solidFill>
                  <a:srgbClr val="000000"/>
                </a:solidFill>
                <a:latin typeface="Comfortaa"/>
                <a:ea typeface="Comfortaa"/>
                <a:cs typeface="Comfortaa"/>
                <a:sym typeface="Comfortaa"/>
              </a:rPr>
              <a:t>غرار "داعش" للاشارة الى "تنظيم الدولة الاسلامية في العراق والشام" أو "الهايْكا" للاشارة الى </a:t>
            </a:r>
            <a:r>
              <a:rPr b="0" i="0" lang="ar-TN" sz="1800" u="none" cap="none" strike="noStrike">
                <a:solidFill>
                  <a:srgbClr val="000000"/>
                </a:solidFill>
                <a:latin typeface="Roboto"/>
                <a:ea typeface="Roboto"/>
                <a:cs typeface="Roboto"/>
                <a:sym typeface="Roboto"/>
              </a:rPr>
              <a:t>"الهيئة العليا المستقلّة للاتّصال السمعي البصري" أو "ميغالو" للاشارة الى الفنان الكوميدي التونسي "وسيم الحريصي". </a:t>
            </a: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2"/>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08" name="Google Shape;308;p32"/>
          <p:cNvSpPr txBox="1"/>
          <p:nvPr/>
        </p:nvSpPr>
        <p:spPr>
          <a:xfrm>
            <a:off x="1153885" y="1948408"/>
            <a:ext cx="7540171" cy="4603794"/>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الإنصاف</a:t>
            </a:r>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التفكير بإنصاف يعني التفكير بشكل عقلاني ومنطقي يضع في الاعتبار وجهات نظر الآخرين. ويتيح الوقاية من السقوط في فخّ النرجسية والتعصّب وخداع الذّات والتقوقع في فكرة قد لا تكون صائبة. ويسعى معيار الإنصاف إلى الوقاية من التفكير المتمركز حول الذات، فبمجرد دخول الذاتية في عملية التفكير يصبح التفكير النقدي مسمما.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1100"/>
              </a:spcBef>
              <a:spcAft>
                <a:spcPts val="0"/>
              </a:spcAft>
              <a:buNone/>
            </a:pP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3"/>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14" name="Google Shape;314;p33"/>
          <p:cNvSpPr txBox="1"/>
          <p:nvPr/>
        </p:nvSpPr>
        <p:spPr>
          <a:xfrm>
            <a:off x="1153885" y="1948408"/>
            <a:ext cx="7540171" cy="3834353"/>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الإنصاف</a:t>
            </a:r>
            <a:endParaRPr/>
          </a:p>
          <a:p>
            <a:pPr indent="0" lvl="0" marL="0" marR="0" rtl="1" algn="r">
              <a:lnSpc>
                <a:spcPct val="100000"/>
              </a:lnSpc>
              <a:spcBef>
                <a:spcPts val="0"/>
              </a:spcBef>
              <a:spcAft>
                <a:spcPts val="1100"/>
              </a:spcAft>
              <a:buNone/>
            </a:pPr>
            <a:r>
              <a:rPr b="0" i="0" lang="ar-TN" sz="1800" u="none" cap="none" strike="noStrike">
                <a:solidFill>
                  <a:srgbClr val="000000"/>
                </a:solidFill>
                <a:latin typeface="Roboto"/>
                <a:ea typeface="Roboto"/>
                <a:cs typeface="Roboto"/>
                <a:sym typeface="Roboto"/>
              </a:rPr>
              <a:t>عند قياس مدى الإنصاف في قرار معين، يسأل صاحب التفكير النقدي نفسه: "هل تشوه مصلحتي الذاتية تفكيري ؟" بمعنى آخر "هل غلّبتُ مصلحتي الذاتية الضيّقة على الفكرة أو الموضوع بما جعلني أشوّهه دون وعي؟". </a:t>
            </a: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4"/>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20" name="Google Shape;320;p34"/>
          <p:cNvSpPr txBox="1"/>
          <p:nvPr/>
        </p:nvSpPr>
        <p:spPr>
          <a:xfrm>
            <a:off x="1153885" y="1948408"/>
            <a:ext cx="7540171" cy="3557354"/>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الإنصاف</a:t>
            </a:r>
            <a:endParaRPr/>
          </a:p>
          <a:p>
            <a:pPr indent="0" lvl="0" marL="0" marR="0" rtl="1" algn="r">
              <a:lnSpc>
                <a:spcPct val="100000"/>
              </a:lnSpc>
              <a:spcBef>
                <a:spcPts val="0"/>
              </a:spcBef>
              <a:spcAft>
                <a:spcPts val="1100"/>
              </a:spcAft>
              <a:buNone/>
            </a:pPr>
            <a:r>
              <a:rPr b="0" i="0" lang="ar-TN" sz="1800" u="none" cap="none" strike="noStrike">
                <a:solidFill>
                  <a:srgbClr val="000000"/>
                </a:solidFill>
                <a:latin typeface="Roboto"/>
                <a:ea typeface="Roboto"/>
                <a:cs typeface="Roboto"/>
                <a:sym typeface="Roboto"/>
              </a:rPr>
              <a:t>باختصار، يمكن اعتبار معيار الانصاف ذلك الضّمير الذّي يخز تفكيرنا ويدفعنا نحو عدم هضم حقوق النّاس أو الافتراء عليهم أو ظلمهم أو إلحاق الأذى بهم من خلال تدويناتنا ونشاطنا. </a:t>
            </a: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5"/>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26" name="Google Shape;326;p35"/>
          <p:cNvSpPr txBox="1"/>
          <p:nvPr/>
        </p:nvSpPr>
        <p:spPr>
          <a:xfrm>
            <a:off x="1153885" y="1948408"/>
            <a:ext cx="7540171" cy="4185731"/>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الحياد والموضوعية </a:t>
            </a:r>
            <a:endParaRPr/>
          </a:p>
          <a:p>
            <a:pPr indent="0" lvl="0" marL="0" marR="0" rtl="1" algn="r">
              <a:lnSpc>
                <a:spcPct val="100000"/>
              </a:lnSpc>
              <a:spcBef>
                <a:spcPts val="0"/>
              </a:spcBef>
              <a:spcAft>
                <a:spcPts val="0"/>
              </a:spcAft>
              <a:buNone/>
            </a:pPr>
            <a:r>
              <a:rPr b="0" i="0" lang="ar-TN" sz="1800" u="none" cap="none" strike="noStrike">
                <a:solidFill>
                  <a:srgbClr val="222222"/>
                </a:solidFill>
                <a:latin typeface="Arial"/>
                <a:ea typeface="Arial"/>
                <a:cs typeface="Arial"/>
                <a:sym typeface="Arial"/>
              </a:rPr>
              <a:t>درجت أدبيات مهنة الإعلام على وصف "الحياد" بأنه مستحيل. وهو كذلك إن كان مطلقاً، فلا حياد بين مجرم وقاض حكم عليه بالسجن، ولا حياد بين جلّاد وبين ضحيّته التي تجرّعت ويلات التعذيب. </a:t>
            </a:r>
            <a:endParaRPr/>
          </a:p>
          <a:p>
            <a:pPr indent="0" lvl="0" marL="0" marR="0" rtl="1" algn="r">
              <a:lnSpc>
                <a:spcPct val="100000"/>
              </a:lnSpc>
              <a:spcBef>
                <a:spcPts val="0"/>
              </a:spcBef>
              <a:spcAft>
                <a:spcPts val="0"/>
              </a:spcAft>
              <a:buNone/>
            </a:pPr>
            <a:r>
              <a:t/>
            </a:r>
            <a:endParaRPr b="0" i="0" sz="1800" u="none" cap="none" strike="noStrike">
              <a:solidFill>
                <a:srgbClr val="222222"/>
              </a:solidFill>
              <a:latin typeface="Arial"/>
              <a:ea typeface="Arial"/>
              <a:cs typeface="Arial"/>
              <a:sym typeface="Arial"/>
            </a:endParaRPr>
          </a:p>
          <a:p>
            <a:pPr indent="0" lvl="0" marL="0" marR="0" rtl="1" algn="r">
              <a:lnSpc>
                <a:spcPct val="100000"/>
              </a:lnSpc>
              <a:spcBef>
                <a:spcPts val="0"/>
              </a:spcBef>
              <a:spcAft>
                <a:spcPts val="0"/>
              </a:spcAft>
              <a:buNone/>
            </a:pP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6"/>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32" name="Google Shape;332;p36"/>
          <p:cNvSpPr txBox="1"/>
          <p:nvPr/>
        </p:nvSpPr>
        <p:spPr>
          <a:xfrm>
            <a:off x="1153885" y="1948408"/>
            <a:ext cx="7540171" cy="446273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الحياد والموضوعية </a:t>
            </a:r>
            <a:endParaRPr/>
          </a:p>
          <a:p>
            <a:pPr indent="0" lvl="0" marL="0" marR="0" rtl="1" algn="r">
              <a:lnSpc>
                <a:spcPct val="100000"/>
              </a:lnSpc>
              <a:spcBef>
                <a:spcPts val="0"/>
              </a:spcBef>
              <a:spcAft>
                <a:spcPts val="0"/>
              </a:spcAft>
              <a:buNone/>
            </a:pPr>
            <a:r>
              <a:rPr b="0" i="0" lang="ar-TN" sz="1800" u="none" cap="none" strike="noStrike">
                <a:solidFill>
                  <a:srgbClr val="222222"/>
                </a:solidFill>
                <a:latin typeface="Arial"/>
                <a:ea typeface="Arial"/>
                <a:cs typeface="Arial"/>
                <a:sym typeface="Arial"/>
              </a:rPr>
              <a:t>يعتبر الحياد أبرز معضلة تؤرّق الصحفيين الاحترافيين وتدفع بهم يوما بعد يوم إلى إيجاد تعريفات جديدة له تتماشى مع تعقيدات مهنة الصحافة. غير أنّ الحياد والموضوعيّة لا يتصدّران سلّم أولوّيات المواطن الصحفي على اعتبار أنّه لا يقدّم مادّة صحفيّة احترافية (مادّة صناعية تخضع للمعايير الدولية لانتاج المحتوى الصحفي) وغير مطالب، بالتالي، بالتزام الحياد اذا تعلّق بطرح أفكاره وتصوّراته. </a:t>
            </a:r>
            <a:endParaRPr b="0" i="0" sz="1800" u="none" cap="none" strike="noStrike">
              <a:solidFill>
                <a:srgbClr val="222222"/>
              </a:solidFill>
              <a:latin typeface="Arial"/>
              <a:ea typeface="Arial"/>
              <a:cs typeface="Arial"/>
              <a:sym typeface="Arial"/>
            </a:endParaRPr>
          </a:p>
          <a:p>
            <a:pPr indent="0" lvl="0" marL="0" marR="0" rtl="1" algn="r">
              <a:lnSpc>
                <a:spcPct val="100000"/>
              </a:lnSpc>
              <a:spcBef>
                <a:spcPts val="0"/>
              </a:spcBef>
              <a:spcAft>
                <a:spcPts val="0"/>
              </a:spcAft>
              <a:buNone/>
            </a:pP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38" name="Google Shape;338;p37"/>
          <p:cNvSpPr txBox="1"/>
          <p:nvPr/>
        </p:nvSpPr>
        <p:spPr>
          <a:xfrm>
            <a:off x="1153885" y="1948408"/>
            <a:ext cx="7540171" cy="341629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الحياد والموضوعية </a:t>
            </a:r>
            <a:endParaRPr/>
          </a:p>
          <a:p>
            <a:pPr indent="0" lvl="0" marL="0" marR="0" rtl="1" algn="r">
              <a:lnSpc>
                <a:spcPct val="100000"/>
              </a:lnSpc>
              <a:spcBef>
                <a:spcPts val="0"/>
              </a:spcBef>
              <a:spcAft>
                <a:spcPts val="0"/>
              </a:spcAft>
              <a:buNone/>
            </a:pPr>
            <a:r>
              <a:rPr b="0" i="0" lang="ar-TN" sz="1800" u="none" cap="none" strike="noStrike">
                <a:solidFill>
                  <a:srgbClr val="222222"/>
                </a:solidFill>
                <a:latin typeface="Arial"/>
                <a:ea typeface="Arial"/>
                <a:cs typeface="Arial"/>
                <a:sym typeface="Arial"/>
              </a:rPr>
              <a:t>انّ عدم الالتزام بمعيار الحياد لا يعني السقوط في فخّ الاصطفاف الأعمى والتحوّل إلى اداة في يد هذه الجهة أو ذاك الجهاز أو ذلك الشّخص.</a:t>
            </a: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8"/>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44" name="Google Shape;344;p38"/>
          <p:cNvSpPr txBox="1"/>
          <p:nvPr/>
        </p:nvSpPr>
        <p:spPr>
          <a:xfrm>
            <a:off x="1153885" y="1948408"/>
            <a:ext cx="7540171" cy="4801284"/>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الحياد والموضوعية </a:t>
            </a:r>
            <a:endParaRPr/>
          </a:p>
          <a:p>
            <a:pPr indent="0" lvl="0" marL="0" marR="0" rtl="1" algn="r">
              <a:lnSpc>
                <a:spcPct val="100000"/>
              </a:lnSpc>
              <a:spcBef>
                <a:spcPts val="0"/>
              </a:spcBef>
              <a:spcAft>
                <a:spcPts val="0"/>
              </a:spcAft>
              <a:buNone/>
            </a:pPr>
            <a:r>
              <a:rPr b="0" i="0" lang="ar-TN" sz="1800" u="none" cap="none" strike="noStrike">
                <a:solidFill>
                  <a:srgbClr val="222222"/>
                </a:solidFill>
                <a:latin typeface="Arial"/>
                <a:ea typeface="Arial"/>
                <a:cs typeface="Arial"/>
                <a:sym typeface="Arial"/>
              </a:rPr>
              <a:t> المواطن الصحفي غير محايد اذا تعلّق الأمر بضرورة الفرز خلال معركة الخير ضدّ الشرّ، والحريّة ضدّ القمع، والشفافية ضدّ الفساد، والديمقراطية ضدّ الديكتاتورية، والحريّة ضدّ العبودية الخ. عدا ذلك فانّه مطالب بأخذ مسافة من الفاعلين السياسيين والنأي بنفسه عن الصراعات الحزبية والصراعات الطاحنة التي تدور رحاها بين رجال الأعمال ولوبيّات المال والتي عادة ما يخوضها بالوكالة عنهم أشخاص آخرون وجهات أخرى على غرار مؤسسات الاعلام الخاصّة.</a:t>
            </a:r>
            <a:endParaRPr/>
          </a:p>
          <a:p>
            <a:pPr indent="0" lvl="0" marL="0" marR="0" rtl="1" algn="r">
              <a:lnSpc>
                <a:spcPct val="100000"/>
              </a:lnSpc>
              <a:spcBef>
                <a:spcPts val="0"/>
              </a:spcBef>
              <a:spcAft>
                <a:spcPts val="0"/>
              </a:spcAft>
              <a:buNone/>
            </a:pPr>
            <a:r>
              <a:t/>
            </a:r>
            <a:endParaRPr b="0" i="0" sz="1800" u="none" cap="none" strike="noStrike">
              <a:solidFill>
                <a:srgbClr val="222222"/>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222222"/>
                </a:solidFill>
                <a:latin typeface="Arial"/>
                <a:ea typeface="Arial"/>
                <a:cs typeface="Arial"/>
                <a:sym typeface="Arial"/>
              </a:rPr>
              <a:t> </a:t>
            </a:r>
            <a:r>
              <a:rPr b="1" i="0" lang="ar-TN" sz="1800" u="none" cap="none" strike="noStrike">
                <a:solidFill>
                  <a:srgbClr val="FF0000"/>
                </a:solidFill>
                <a:latin typeface="Arial"/>
                <a:ea typeface="Arial"/>
                <a:cs typeface="Arial"/>
                <a:sym typeface="Arial"/>
              </a:rPr>
              <a:t>لا تكن وقودا لهذه المعارك</a:t>
            </a:r>
            <a:r>
              <a:rPr b="0" i="0" lang="ar-TN" sz="1800" u="none" cap="none" strike="noStrike">
                <a:solidFill>
                  <a:srgbClr val="222222"/>
                </a:solidFill>
                <a:latin typeface="Arial"/>
                <a:ea typeface="Arial"/>
                <a:cs typeface="Arial"/>
                <a:sym typeface="Arial"/>
              </a:rPr>
              <a:t>. </a:t>
            </a: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50" name="Google Shape;350;p39"/>
          <p:cNvSpPr txBox="1"/>
          <p:nvPr/>
        </p:nvSpPr>
        <p:spPr>
          <a:xfrm>
            <a:off x="1153885" y="1948408"/>
            <a:ext cx="7540171" cy="3970287"/>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الحياد والموضوعية </a:t>
            </a:r>
            <a:endParaRPr/>
          </a:p>
          <a:p>
            <a:pPr indent="0" lvl="0" marL="0" marR="0" rtl="1" algn="r">
              <a:lnSpc>
                <a:spcPct val="100000"/>
              </a:lnSpc>
              <a:spcBef>
                <a:spcPts val="0"/>
              </a:spcBef>
              <a:spcAft>
                <a:spcPts val="0"/>
              </a:spcAft>
              <a:buNone/>
            </a:pPr>
            <a:r>
              <a:rPr b="0" i="0" lang="ar-TN" sz="1800" u="none" cap="none" strike="noStrike">
                <a:solidFill>
                  <a:srgbClr val="222222"/>
                </a:solidFill>
                <a:latin typeface="Arial"/>
                <a:ea typeface="Arial"/>
                <a:cs typeface="Arial"/>
                <a:sym typeface="Arial"/>
              </a:rPr>
              <a:t>انّ المواطن الصحفي ليست له مؤسسة أو منظّمة تحميه في حال وجد نفسه عرضة للملاحقات الأمنية والقضائية على خلفية منشوراته، لذلك من الضروري جدّا أن يتوخّى الحذر ويحمي نفسه من خلال عدم الانسياق وراء الحملات المغرضة والامتناع عن الدّخول في معارك التوظيف السياسي والحزبي أو صراعات اللوبيات التي قد تلحق به الأذى الكبير. </a:t>
            </a: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ph idx="1" type="body"/>
          </p:nvPr>
        </p:nvSpPr>
        <p:spPr>
          <a:xfrm>
            <a:off x="819149" y="620871"/>
            <a:ext cx="7505700" cy="3086310"/>
          </a:xfrm>
          <a:prstGeom prst="rect">
            <a:avLst/>
          </a:prstGeom>
          <a:noFill/>
          <a:ln>
            <a:noFill/>
          </a:ln>
        </p:spPr>
        <p:txBody>
          <a:bodyPr anchorCtr="0" anchor="t" bIns="91425" lIns="91425" spcFirstLastPara="1" rIns="91425" wrap="square" tIns="91425">
            <a:normAutofit/>
          </a:bodyPr>
          <a:lstStyle/>
          <a:p>
            <a:pPr indent="0" lvl="0" marL="0" rtl="1" algn="r">
              <a:lnSpc>
                <a:spcPct val="140000"/>
              </a:lnSpc>
              <a:spcBef>
                <a:spcPts val="0"/>
              </a:spcBef>
              <a:spcAft>
                <a:spcPts val="0"/>
              </a:spcAft>
              <a:buSzPts val="1300"/>
              <a:buNone/>
            </a:pPr>
            <a:r>
              <a:t/>
            </a:r>
            <a:endParaRPr b="1" sz="1400">
              <a:solidFill>
                <a:srgbClr val="000000"/>
              </a:solidFill>
              <a:latin typeface="Roboto"/>
              <a:ea typeface="Roboto"/>
              <a:cs typeface="Roboto"/>
              <a:sym typeface="Roboto"/>
            </a:endParaRPr>
          </a:p>
          <a:p>
            <a:pPr indent="0" lvl="0" marL="0" rtl="1" algn="r">
              <a:lnSpc>
                <a:spcPct val="140000"/>
              </a:lnSpc>
              <a:spcBef>
                <a:spcPts val="0"/>
              </a:spcBef>
              <a:spcAft>
                <a:spcPts val="0"/>
              </a:spcAft>
              <a:buSzPts val="1300"/>
              <a:buNone/>
            </a:pPr>
            <a:r>
              <a:rPr b="0" i="0" lang="ar-TN" sz="1800" u="none" strike="noStrike">
                <a:solidFill>
                  <a:srgbClr val="222222"/>
                </a:solidFill>
                <a:latin typeface="Arial"/>
                <a:ea typeface="Arial"/>
                <a:cs typeface="Arial"/>
                <a:sym typeface="Arial"/>
              </a:rPr>
              <a:t>هذا الانتشار دفع بالباحثين في مجالات عديدة، وفي مقدّمتها علوم الاجتماع والاتصال، الى تأصيل هذه الظاهرة نظريا ومحاولة تفكيكها وفهم ميكانيزماتها. من بين هؤلاء نذكر :</a:t>
            </a:r>
            <a:endParaRPr b="1" sz="1800">
              <a:solidFill>
                <a:srgbClr val="000000"/>
              </a:solidFill>
              <a:latin typeface="Roboto"/>
              <a:ea typeface="Roboto"/>
              <a:cs typeface="Roboto"/>
              <a:sym typeface="Roboto"/>
            </a:endParaRPr>
          </a:p>
          <a:p>
            <a:pPr indent="0" lvl="0" marL="0" rtl="1" algn="r">
              <a:lnSpc>
                <a:spcPct val="140000"/>
              </a:lnSpc>
              <a:spcBef>
                <a:spcPts val="0"/>
              </a:spcBef>
              <a:spcAft>
                <a:spcPts val="0"/>
              </a:spcAft>
              <a:buSzPts val="1300"/>
              <a:buNone/>
            </a:pPr>
            <a:r>
              <a:t/>
            </a:r>
            <a:endParaRPr b="1" sz="1800">
              <a:solidFill>
                <a:srgbClr val="000000"/>
              </a:solidFill>
              <a:latin typeface="Roboto"/>
              <a:ea typeface="Roboto"/>
              <a:cs typeface="Roboto"/>
              <a:sym typeface="Roboto"/>
            </a:endParaRPr>
          </a:p>
          <a:p>
            <a:pPr indent="0" lvl="0" marL="0" rtl="0" algn="l">
              <a:lnSpc>
                <a:spcPct val="115000"/>
              </a:lnSpc>
              <a:spcBef>
                <a:spcPts val="0"/>
              </a:spcBef>
              <a:spcAft>
                <a:spcPts val="1200"/>
              </a:spcAft>
              <a:buSzPts val="1300"/>
              <a:buNone/>
            </a:pPr>
            <a:r>
              <a:t/>
            </a:r>
            <a:endParaRPr/>
          </a:p>
        </p:txBody>
      </p:sp>
      <p:pic>
        <p:nvPicPr>
          <p:cNvPr descr="Graphical user interface, text, application&#10;&#10;Description automatically generated" id="144" name="Google Shape;144;p4"/>
          <p:cNvPicPr preferRelativeResize="0"/>
          <p:nvPr/>
        </p:nvPicPr>
        <p:blipFill rotWithShape="1">
          <a:blip r:embed="rId3">
            <a:alphaModFix/>
          </a:blip>
          <a:srcRect b="0" l="0" r="0" t="0"/>
          <a:stretch/>
        </p:blipFill>
        <p:spPr>
          <a:xfrm>
            <a:off x="1868558" y="1866315"/>
            <a:ext cx="5364228" cy="276874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0"/>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56" name="Google Shape;356;p40"/>
          <p:cNvSpPr txBox="1"/>
          <p:nvPr/>
        </p:nvSpPr>
        <p:spPr>
          <a:xfrm>
            <a:off x="1153885" y="1948408"/>
            <a:ext cx="7540171" cy="3970287"/>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معيار احترام الحياة الخاصة والمعطيات الشخصية </a:t>
            </a:r>
            <a:endParaRPr/>
          </a:p>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ا</a:t>
            </a:r>
            <a:r>
              <a:rPr b="0" i="0" lang="ar-TN" sz="1800" u="none" cap="none" strike="noStrike">
                <a:solidFill>
                  <a:srgbClr val="222222"/>
                </a:solidFill>
                <a:latin typeface="Arial"/>
                <a:ea typeface="Arial"/>
                <a:cs typeface="Arial"/>
                <a:sym typeface="Arial"/>
              </a:rPr>
              <a:t>لحياة الخاصّة للأشخاص هي شأن يهمّهم. من حقّ المواطن الصحفي تتبّع أخبار السياسيين والمسئولين وصنّاع القرار وكشف جانب من حياتهم الخاصّة اذا كان ذلك على علاقة مباشرة و وطيدة بالشفافية ومحاربة الفساد والسعي لإثبات وجود شبهة الافراط في استخدام نفوذ أو تحويل وجهة المال العام. عدى ذلك، لا يحقّ المساس بالحياة الشخصية للأشخاص أو الخوض فيها أمام العامّة.</a:t>
            </a: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1"/>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المعايير التحريرية والأخلاقية ؟</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Text, letter&#10;&#10;Description automatically generated" id="362" name="Google Shape;362;p41"/>
          <p:cNvPicPr preferRelativeResize="0"/>
          <p:nvPr/>
        </p:nvPicPr>
        <p:blipFill rotWithShape="1">
          <a:blip r:embed="rId3">
            <a:alphaModFix/>
          </a:blip>
          <a:srcRect b="0" l="0" r="0" t="0"/>
          <a:stretch/>
        </p:blipFill>
        <p:spPr>
          <a:xfrm>
            <a:off x="1284514" y="1563163"/>
            <a:ext cx="6103855" cy="229840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2"/>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A picture containing indoor&#10;&#10;Description automatically generated" id="368" name="Google Shape;368;p42"/>
          <p:cNvPicPr preferRelativeResize="0"/>
          <p:nvPr/>
        </p:nvPicPr>
        <p:blipFill rotWithShape="1">
          <a:blip r:embed="rId3">
            <a:alphaModFix/>
          </a:blip>
          <a:srcRect b="0" l="0" r="0" t="0"/>
          <a:stretch/>
        </p:blipFill>
        <p:spPr>
          <a:xfrm>
            <a:off x="1240971" y="1605272"/>
            <a:ext cx="5943601" cy="234493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3"/>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74" name="Google Shape;374;p43"/>
          <p:cNvSpPr txBox="1"/>
          <p:nvPr/>
        </p:nvSpPr>
        <p:spPr>
          <a:xfrm>
            <a:off x="1153885" y="1948408"/>
            <a:ext cx="7540171" cy="5547642"/>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0" i="0" lang="ar-TN" sz="1800" u="none" cap="none" strike="noStrike">
                <a:solidFill>
                  <a:srgbClr val="000000"/>
                </a:solidFill>
                <a:latin typeface="Arial"/>
                <a:ea typeface="Arial"/>
                <a:cs typeface="Arial"/>
                <a:sym typeface="Arial"/>
              </a:rPr>
              <a:t>يحتاج كلّ مواطن صحفي إلى علبة أدوات Toolbox تساعده على البحث عن المعلومات ومعالجة البيانات وتصفيفها ونشرها في شكل قصص بصرية تفاعلية جذّابة. في الوقت ذاته، يعاني أغلب المواطنين الصحفيّين من عدم القدرة على الوصول الى هذه الأدوات و/أو عدم  القدرة استخدامها بسبب الافتقار الى التّدريب اللّازم. </a:t>
            </a:r>
            <a:endParaRPr b="0" i="0" sz="40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Arial"/>
                <a:ea typeface="Arial"/>
                <a:cs typeface="Arial"/>
                <a:sym typeface="Arial"/>
              </a:rPr>
              <a:t>في هذا الباب انتقينا لكم/لكنّ حزمة من الأدوات سهلة الاستخدام، أغلبها مجانية، تساعدكم/كن على الدخول الى عامل صحافة المواطن وبشكل عام الصحافة الرقمية بكثير من الثقة في النّفس. </a:t>
            </a:r>
            <a:endParaRPr b="0" i="0" sz="4000" u="none" cap="none" strike="noStrike">
              <a:solidFill>
                <a:srgbClr val="000000"/>
              </a:solidFill>
              <a:latin typeface="Arial"/>
              <a:ea typeface="Arial"/>
              <a:cs typeface="Arial"/>
              <a:sym typeface="Arial"/>
            </a:endParaRPr>
          </a:p>
          <a:p>
            <a:pPr indent="0" lvl="0" marL="0" marR="0" rtl="0" algn="l">
              <a:lnSpc>
                <a:spcPct val="100000"/>
              </a:lnSpc>
              <a:spcBef>
                <a:spcPts val="1500"/>
              </a:spcBef>
              <a:spcAft>
                <a:spcPts val="0"/>
              </a:spcAft>
              <a:buNone/>
            </a:pP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4"/>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80" name="Google Shape;380;p44"/>
          <p:cNvSpPr txBox="1"/>
          <p:nvPr/>
        </p:nvSpPr>
        <p:spPr>
          <a:xfrm>
            <a:off x="5304971" y="1561700"/>
            <a:ext cx="3418114" cy="6832609"/>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Arial"/>
                <a:ea typeface="Arial"/>
                <a:cs typeface="Arial"/>
                <a:sym typeface="Arial"/>
              </a:rPr>
              <a:t>Powtoon</a:t>
            </a:r>
            <a:endParaRPr b="1" i="0" sz="1800" u="none" cap="none" strike="noStrike">
              <a:solidFill>
                <a:srgbClr val="000000"/>
              </a:solidFill>
              <a:latin typeface="Roboto"/>
              <a:ea typeface="Roboto"/>
              <a:cs typeface="Roboto"/>
              <a:sym typeface="Roboto"/>
            </a:endParaRPr>
          </a:p>
          <a:p>
            <a:pPr indent="0" lvl="0" marL="0" marR="0" rtl="1" algn="r">
              <a:lnSpc>
                <a:spcPct val="100000"/>
              </a:lnSpc>
              <a:spcBef>
                <a:spcPts val="0"/>
              </a:spcBef>
              <a:spcAft>
                <a:spcPts val="0"/>
              </a:spcAft>
              <a:buNone/>
            </a:pPr>
            <a:r>
              <a:rPr b="0" i="0" lang="ar-TN" sz="1800" u="none" cap="none" strike="noStrike">
                <a:solidFill>
                  <a:srgbClr val="000000"/>
                </a:solidFill>
                <a:latin typeface="Arial"/>
                <a:ea typeface="Arial"/>
                <a:cs typeface="Arial"/>
                <a:sym typeface="Arial"/>
              </a:rPr>
              <a:t>هو أداة مبسّطة وسهلة لتصميم فيديوهات الرسوم المتحركة.  تتيح هذه الأداة اختيار قوالب جاهزة من فيديوهات الرسوم المتحركة ومن ثمّ الاشتغال عليها وتعديلها حتّى نصل الى فيديو الآنيمي الذّي يتناسب مع المحتوى الذي نريد نشره. هناك نسخة مجانية وأخرى بمقابل مالي بسيط. ننصح باستخدام النسخة غير المجانية -في حال أتيح لكم/كن ذلك- لأنّها فعالة وناجحة للغاية.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381" name="Google Shape;381;p44"/>
          <p:cNvPicPr preferRelativeResize="0"/>
          <p:nvPr/>
        </p:nvPicPr>
        <p:blipFill rotWithShape="1">
          <a:blip r:embed="rId3">
            <a:alphaModFix/>
          </a:blip>
          <a:srcRect b="0" l="0" r="0" t="0"/>
          <a:stretch/>
        </p:blipFill>
        <p:spPr>
          <a:xfrm>
            <a:off x="858610" y="1837192"/>
            <a:ext cx="4248150" cy="223837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5"/>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87" name="Google Shape;387;p45"/>
          <p:cNvSpPr txBox="1"/>
          <p:nvPr/>
        </p:nvSpPr>
        <p:spPr>
          <a:xfrm>
            <a:off x="5304971" y="1561700"/>
            <a:ext cx="3418114" cy="7201941"/>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Arial"/>
                <a:ea typeface="Arial"/>
                <a:cs typeface="Arial"/>
                <a:sym typeface="Arial"/>
              </a:rPr>
              <a:t>Canva</a:t>
            </a:r>
            <a:endParaRPr b="1" i="0" sz="1800" u="none" cap="none" strike="noStrike">
              <a:solidFill>
                <a:srgbClr val="000000"/>
              </a:solidFill>
              <a:latin typeface="Roboto"/>
              <a:ea typeface="Roboto"/>
              <a:cs typeface="Roboto"/>
              <a:sym typeface="Roboto"/>
            </a:endParaRPr>
          </a:p>
          <a:p>
            <a:pPr indent="0" lvl="0" marL="0" marR="0" rtl="1" algn="r">
              <a:lnSpc>
                <a:spcPct val="100000"/>
              </a:lnSpc>
              <a:spcBef>
                <a:spcPts val="0"/>
              </a:spcBef>
              <a:spcAft>
                <a:spcPts val="0"/>
              </a:spcAft>
              <a:buNone/>
            </a:pPr>
            <a:r>
              <a:rPr b="0" i="0" lang="ar-TN" sz="1800" u="none" cap="none" strike="noStrike">
                <a:solidFill>
                  <a:srgbClr val="000000"/>
                </a:solidFill>
                <a:latin typeface="Arial"/>
                <a:ea typeface="Arial"/>
                <a:cs typeface="Arial"/>
                <a:sym typeface="Arial"/>
              </a:rPr>
              <a:t>هو موقع ويب به أداة تصميم رسومية مبسطة، وأقل اكتمالًا من فوتوشوب. يمكنكم/كنّ التمتّع بنسخة مجانية وفعالة تتيح لكم تصميم الغرافيكس والخرائط التفاعلية وانجاز الاخراج الفنّي للتقارير والمنشورات  في وقت وجيز ودون الحاجة الى اتقان الاشتغال على  برامج التصميم المعقّدة نسبيا على غرار انديزاين و الّيسترايتور.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388" name="Google Shape;388;p45"/>
          <p:cNvPicPr preferRelativeResize="0"/>
          <p:nvPr/>
        </p:nvPicPr>
        <p:blipFill rotWithShape="1">
          <a:blip r:embed="rId3">
            <a:alphaModFix/>
          </a:blip>
          <a:srcRect b="0" l="0" r="0" t="0"/>
          <a:stretch/>
        </p:blipFill>
        <p:spPr>
          <a:xfrm>
            <a:off x="534434" y="1683657"/>
            <a:ext cx="4684108" cy="2213882"/>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6"/>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394" name="Google Shape;394;p46"/>
          <p:cNvSpPr txBox="1"/>
          <p:nvPr/>
        </p:nvSpPr>
        <p:spPr>
          <a:xfrm>
            <a:off x="5304971" y="1561700"/>
            <a:ext cx="3418114" cy="7201941"/>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Hootsuite  </a:t>
            </a:r>
            <a:endParaRPr/>
          </a:p>
          <a:p>
            <a:pPr indent="0" lvl="0" marL="0" marR="0" rtl="1" algn="r">
              <a:lnSpc>
                <a:spcPct val="100000"/>
              </a:lnSpc>
              <a:spcBef>
                <a:spcPts val="0"/>
              </a:spcBef>
              <a:spcAft>
                <a:spcPts val="0"/>
              </a:spcAft>
              <a:buNone/>
            </a:pPr>
            <a:r>
              <a:rPr b="0" i="0" lang="ar-TN" sz="1800" u="none" cap="none" strike="noStrike">
                <a:solidFill>
                  <a:srgbClr val="000000"/>
                </a:solidFill>
                <a:latin typeface="Arial"/>
                <a:ea typeface="Arial"/>
                <a:cs typeface="Arial"/>
                <a:sym typeface="Arial"/>
              </a:rPr>
              <a:t>منصة تأخذ  شكل لوحة القيادة، تمكّن المستخدمين من الولوج إلى بيانات العديد من مواقع الشبكات الاجتماعية على غرار فيسبوك و تويتر و يوتيوب وغوغل بلاس و لنكدن وانستغرام  الخ. يمكن للمستخدمين الجدد التمتّع بنسخة مجانية تقتصر على 3 ملفات تعريف اجتماعية ومستخدم واحد.</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395" name="Google Shape;395;p46"/>
          <p:cNvPicPr preferRelativeResize="0"/>
          <p:nvPr/>
        </p:nvPicPr>
        <p:blipFill rotWithShape="1">
          <a:blip r:embed="rId3">
            <a:alphaModFix/>
          </a:blip>
          <a:srcRect b="0" l="0" r="0" t="0"/>
          <a:stretch/>
        </p:blipFill>
        <p:spPr>
          <a:xfrm>
            <a:off x="639081" y="1673935"/>
            <a:ext cx="4358141" cy="2234944"/>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7"/>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01" name="Google Shape;401;p47"/>
          <p:cNvSpPr txBox="1"/>
          <p:nvPr/>
        </p:nvSpPr>
        <p:spPr>
          <a:xfrm>
            <a:off x="5304971" y="1561700"/>
            <a:ext cx="3418114" cy="7478940"/>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Buffer </a:t>
            </a:r>
            <a:endParaRPr/>
          </a:p>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r>
              <a:rPr b="0" i="0" lang="ar-TN" sz="1800" u="none" cap="none" strike="noStrike">
                <a:solidFill>
                  <a:srgbClr val="000000"/>
                </a:solidFill>
                <a:latin typeface="Arial"/>
                <a:ea typeface="Arial"/>
                <a:cs typeface="Arial"/>
                <a:sym typeface="Arial"/>
              </a:rPr>
              <a:t>هي مساحة ذاكرة مؤقتة ذات حجم محدود تستخدم لتخزين البيانات. يتم استخدام هذه الأداة للتخطيط لنشر المحتوى على  مواقع الشبكات الاجتماعية. هذه الاداة تتلائم من ناحية الاستخدام مع فيسبوك و تويتر ولنكدن و بنتو راست و غوغل بلاس.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02" name="Google Shape;402;p47"/>
          <p:cNvPicPr preferRelativeResize="0"/>
          <p:nvPr/>
        </p:nvPicPr>
        <p:blipFill rotWithShape="1">
          <a:blip r:embed="rId3">
            <a:alphaModFix/>
          </a:blip>
          <a:srcRect b="0" l="0" r="0" t="0"/>
          <a:stretch/>
        </p:blipFill>
        <p:spPr>
          <a:xfrm>
            <a:off x="562964" y="1740561"/>
            <a:ext cx="4742007" cy="221136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8"/>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08" name="Google Shape;408;p48"/>
          <p:cNvSpPr txBox="1"/>
          <p:nvPr/>
        </p:nvSpPr>
        <p:spPr>
          <a:xfrm>
            <a:off x="5304971" y="1561700"/>
            <a:ext cx="3418114" cy="8309937"/>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 تريلّو Trello </a:t>
            </a:r>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لماذا يعتبر Trello أفضل أداة لإدارة  المهام والمشاريع؟</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تتيح هذه الاداة تنظيم مشاريعك الموازية وتحديد أولوياتها بطريقة ممتعة ومرنة ومجزية. فالاشتغال على هذه الأداة مريح وبسيط ويمكنّ من عرض جدول الأعمال ومستوى التقدّم في إنجاز المهام والمشاريع بشكل بصري جذّاب وفعّال.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هذه الأداة مجانية على الإنترنت.</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09" name="Google Shape;409;p48"/>
          <p:cNvPicPr preferRelativeResize="0"/>
          <p:nvPr/>
        </p:nvPicPr>
        <p:blipFill rotWithShape="1">
          <a:blip r:embed="rId3">
            <a:alphaModFix/>
          </a:blip>
          <a:srcRect b="0" l="0" r="0" t="0"/>
          <a:stretch/>
        </p:blipFill>
        <p:spPr>
          <a:xfrm>
            <a:off x="657679" y="1543377"/>
            <a:ext cx="4059463" cy="2430816"/>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9"/>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15" name="Google Shape;415;p49"/>
          <p:cNvSpPr txBox="1"/>
          <p:nvPr/>
        </p:nvSpPr>
        <p:spPr>
          <a:xfrm>
            <a:off x="5304971" y="1561700"/>
            <a:ext cx="3418114" cy="8402270"/>
          </a:xfrm>
          <a:prstGeom prst="rect">
            <a:avLst/>
          </a:prstGeom>
          <a:noFill/>
          <a:ln>
            <a:noFill/>
          </a:ln>
        </p:spPr>
        <p:txBody>
          <a:bodyPr anchorCtr="0" anchor="t" bIns="91425" lIns="91425" spcFirstLastPara="1" rIns="91425" wrap="square" tIns="91425">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Roboto"/>
                <a:ea typeface="Roboto"/>
                <a:cs typeface="Roboto"/>
                <a:sym typeface="Roboto"/>
              </a:rPr>
              <a:t>Bitly </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هي خدمة تقصير عناوين URL على عكس الأسطورة ، فإنه ليس مفيدًا على تويتر. ما الذي يمكن أن تضيفه هذه الاداة الى المواطن الصحفي؟</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يوفر موقع Bitly أدوات لعرض إحصائيات تتعلّق بالمستخدمين الذّين ونفذوا الى الموقع انطلاقا من الرّابط الذي تمّ تقصيره عبر أداة بيتلي.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16" name="Google Shape;416;p49"/>
          <p:cNvPicPr preferRelativeResize="0"/>
          <p:nvPr/>
        </p:nvPicPr>
        <p:blipFill rotWithShape="1">
          <a:blip r:embed="rId3">
            <a:alphaModFix/>
          </a:blip>
          <a:srcRect b="0" l="0" r="0" t="0"/>
          <a:stretch/>
        </p:blipFill>
        <p:spPr>
          <a:xfrm>
            <a:off x="798286" y="1503642"/>
            <a:ext cx="3999844" cy="2402504"/>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Diagram&#10;&#10;Description automatically generated" id="149" name="Google Shape;149;p5"/>
          <p:cNvPicPr preferRelativeResize="0"/>
          <p:nvPr/>
        </p:nvPicPr>
        <p:blipFill rotWithShape="1">
          <a:blip r:embed="rId3">
            <a:alphaModFix/>
          </a:blip>
          <a:srcRect b="0" l="0" r="0" t="0"/>
          <a:stretch/>
        </p:blipFill>
        <p:spPr>
          <a:xfrm>
            <a:off x="1296065" y="428276"/>
            <a:ext cx="6103833" cy="428694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0"/>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22" name="Google Shape;422;p50"/>
          <p:cNvSpPr txBox="1"/>
          <p:nvPr/>
        </p:nvSpPr>
        <p:spPr>
          <a:xfrm>
            <a:off x="5304971" y="1561700"/>
            <a:ext cx="3418114" cy="9140934"/>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Iconosquare </a:t>
            </a:r>
            <a:endParaRPr/>
          </a:p>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r>
              <a:rPr b="0" i="0" lang="ar-TN" sz="1800" u="none" cap="none" strike="noStrike">
                <a:solidFill>
                  <a:srgbClr val="000000"/>
                </a:solidFill>
                <a:latin typeface="Roboto"/>
                <a:ea typeface="Roboto"/>
                <a:cs typeface="Roboto"/>
                <a:sym typeface="Roboto"/>
              </a:rPr>
              <a:t>تعتبر Iconosquare شركة رائدة في سوق أدوات إدارة المجتمع Community manager على موقع انستغرام تحديدا. تتيح هذه الاداة  فك تحليل وتقييم أدائك على شبكتك الاجتماعية، والتحكم في مشاركة جمهورك على فيسبوك وانستغرام.  يتضمن Iconosquare محرك بحث متقدم وواجهة لتسهيل تخطيط منشورات انستغرام.</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23" name="Google Shape;423;p50"/>
          <p:cNvPicPr preferRelativeResize="0"/>
          <p:nvPr/>
        </p:nvPicPr>
        <p:blipFill rotWithShape="1">
          <a:blip r:embed="rId3">
            <a:alphaModFix/>
          </a:blip>
          <a:srcRect b="0" l="0" r="0" t="0"/>
          <a:stretch/>
        </p:blipFill>
        <p:spPr>
          <a:xfrm>
            <a:off x="625427" y="1570239"/>
            <a:ext cx="4371796" cy="2410257"/>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1"/>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29" name="Google Shape;429;p51"/>
          <p:cNvSpPr txBox="1"/>
          <p:nvPr/>
        </p:nvSpPr>
        <p:spPr>
          <a:xfrm>
            <a:off x="5304971" y="1561700"/>
            <a:ext cx="3418114" cy="8402270"/>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Google Alertes </a:t>
            </a:r>
            <a:endParaRPr/>
          </a:p>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r>
              <a:rPr b="0" i="0" lang="ar-TN" sz="1800" u="none" cap="none" strike="noStrike">
                <a:solidFill>
                  <a:srgbClr val="000000"/>
                </a:solidFill>
                <a:latin typeface="Roboto"/>
                <a:ea typeface="Roboto"/>
                <a:cs typeface="Roboto"/>
                <a:sym typeface="Roboto"/>
              </a:rPr>
              <a:t>هو عبارة عن خدمة تنبيهات ترسل لك رسالة بريد إلكتروني أو تنبيهًا عندما تظهر صفحة ويب جديدة تتطابق مع الكلمات الرئيسية التي اخترتها في نتائج غوغل.</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30" name="Google Shape;430;p51"/>
          <p:cNvPicPr preferRelativeResize="0"/>
          <p:nvPr/>
        </p:nvPicPr>
        <p:blipFill rotWithShape="1">
          <a:blip r:embed="rId3">
            <a:alphaModFix/>
          </a:blip>
          <a:srcRect b="0" l="0" r="0" t="0"/>
          <a:stretch/>
        </p:blipFill>
        <p:spPr>
          <a:xfrm>
            <a:off x="982411" y="1561700"/>
            <a:ext cx="3691845" cy="2309034"/>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2"/>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36" name="Google Shape;436;p52"/>
          <p:cNvSpPr txBox="1"/>
          <p:nvPr/>
        </p:nvSpPr>
        <p:spPr>
          <a:xfrm>
            <a:off x="5304971" y="1561700"/>
            <a:ext cx="3418114" cy="8956268"/>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Socialbakers </a:t>
            </a:r>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هي أداة تحليل للشبكات الاجتماعية (Facebook و Twitter و Pinterest و Google+ لجزء النشر). تضمن هذه الأداة إحصاءات أفضل على مواقع الشبكات الاجتماعية المختلفة ومقارنتها مع إحصاءات منافسيك على نفس المنصة.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37" name="Google Shape;437;p52"/>
          <p:cNvPicPr preferRelativeResize="0"/>
          <p:nvPr/>
        </p:nvPicPr>
        <p:blipFill rotWithShape="1">
          <a:blip r:embed="rId3">
            <a:alphaModFix/>
          </a:blip>
          <a:srcRect b="0" l="0" r="0" t="0"/>
          <a:stretch/>
        </p:blipFill>
        <p:spPr>
          <a:xfrm>
            <a:off x="767896" y="1740561"/>
            <a:ext cx="4026156" cy="219972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3"/>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43" name="Google Shape;443;p53"/>
          <p:cNvSpPr txBox="1"/>
          <p:nvPr/>
        </p:nvSpPr>
        <p:spPr>
          <a:xfrm>
            <a:off x="5304971" y="1561700"/>
            <a:ext cx="3418114" cy="8956268"/>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Later </a:t>
            </a:r>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هي لوحة معلومات على الإنترنت تسهّل جدولة المنشورات على انستغرام وتويتر وفيسبوك وبنتو راست. التطبيق متاح الآن للتنزيل على Android.</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44" name="Google Shape;444;p53"/>
          <p:cNvPicPr preferRelativeResize="0"/>
          <p:nvPr/>
        </p:nvPicPr>
        <p:blipFill rotWithShape="1">
          <a:blip r:embed="rId3">
            <a:alphaModFix/>
          </a:blip>
          <a:srcRect b="0" l="0" r="0" t="0"/>
          <a:stretch/>
        </p:blipFill>
        <p:spPr>
          <a:xfrm>
            <a:off x="986518" y="1614815"/>
            <a:ext cx="3941081" cy="238473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4"/>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50" name="Google Shape;450;p54"/>
          <p:cNvSpPr txBox="1"/>
          <p:nvPr/>
        </p:nvSpPr>
        <p:spPr>
          <a:xfrm>
            <a:off x="5304971" y="1561700"/>
            <a:ext cx="3418114" cy="9233267"/>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Socialshaker </a:t>
            </a:r>
            <a:endParaRPr/>
          </a:p>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r>
              <a:rPr b="1" i="0" lang="ar-TN" sz="1800" u="none" cap="none" strike="noStrike">
                <a:solidFill>
                  <a:srgbClr val="000000"/>
                </a:solidFill>
                <a:latin typeface="Roboto"/>
                <a:ea typeface="Roboto"/>
                <a:cs typeface="Roboto"/>
                <a:sym typeface="Roboto"/>
              </a:rPr>
              <a:t>هذه الأداة هي حل جاهز لتثبيت مجموعة من التطبيقات ببضع نقرات لتعزيز صفحات فيسبوك الخاصة بك.</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51" name="Google Shape;451;p54"/>
          <p:cNvPicPr preferRelativeResize="0"/>
          <p:nvPr/>
        </p:nvPicPr>
        <p:blipFill rotWithShape="1">
          <a:blip r:embed="rId3">
            <a:alphaModFix/>
          </a:blip>
          <a:srcRect b="0" l="0" r="0" t="0"/>
          <a:stretch/>
        </p:blipFill>
        <p:spPr>
          <a:xfrm>
            <a:off x="814615" y="1647371"/>
            <a:ext cx="4389368" cy="235811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5"/>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57" name="Google Shape;457;p55"/>
          <p:cNvSpPr txBox="1"/>
          <p:nvPr/>
        </p:nvSpPr>
        <p:spPr>
          <a:xfrm>
            <a:off x="5304971" y="1561700"/>
            <a:ext cx="3418114" cy="10710594"/>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Hashtagify </a:t>
            </a:r>
            <a:endParaRPr/>
          </a:p>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r>
              <a:rPr b="0" i="0" lang="ar-TN" sz="1800" u="none" cap="none" strike="noStrike">
                <a:solidFill>
                  <a:srgbClr val="000000"/>
                </a:solidFill>
                <a:latin typeface="Roboto"/>
                <a:ea typeface="Roboto"/>
                <a:cs typeface="Roboto"/>
                <a:sym typeface="Roboto"/>
              </a:rPr>
              <a:t>تتيح هذه الاداة العثور على أفضل علامات التصنيف وتحسينها لتوسيع نطاق رسائلك على مواقع  الشبكات الاجتماعية.</a:t>
            </a:r>
            <a:endParaRPr b="0" i="0" sz="24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Hashtagify هي  بمثابة موسوعة الكترونية حقيقية لخدمة الهاشتاج. ما عليك سوى كتابة وسم  حتّى يتسنّى لك الوصول إلى المحتوى المنشور المرتبط بالوسم.</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58" name="Google Shape;458;p55"/>
          <p:cNvPicPr preferRelativeResize="0"/>
          <p:nvPr/>
        </p:nvPicPr>
        <p:blipFill rotWithShape="1">
          <a:blip r:embed="rId3">
            <a:alphaModFix/>
          </a:blip>
          <a:srcRect b="0" l="0" r="0" t="0"/>
          <a:stretch/>
        </p:blipFill>
        <p:spPr>
          <a:xfrm>
            <a:off x="553761" y="1682504"/>
            <a:ext cx="4751210" cy="2209246"/>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6"/>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64" name="Google Shape;464;p56"/>
          <p:cNvSpPr txBox="1"/>
          <p:nvPr/>
        </p:nvSpPr>
        <p:spPr>
          <a:xfrm>
            <a:off x="5304971" y="1561700"/>
            <a:ext cx="3418114" cy="9602598"/>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Repost </a:t>
            </a:r>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هو أداة ذكية مخصصة لمنشئي المحتوى تتيح لك تحليل المحتوى الخاص بك ونشره تلقائيًا على الشبكات الاجتماعية لزيادة ظهورك.</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65" name="Google Shape;465;p56"/>
          <p:cNvPicPr preferRelativeResize="0"/>
          <p:nvPr/>
        </p:nvPicPr>
        <p:blipFill rotWithShape="1">
          <a:blip r:embed="rId3">
            <a:alphaModFix/>
          </a:blip>
          <a:srcRect b="0" l="0" r="0" t="0"/>
          <a:stretch/>
        </p:blipFill>
        <p:spPr>
          <a:xfrm>
            <a:off x="629105" y="1683657"/>
            <a:ext cx="4312414" cy="2316163"/>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7"/>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71" name="Google Shape;471;p57"/>
          <p:cNvSpPr txBox="1"/>
          <p:nvPr/>
        </p:nvSpPr>
        <p:spPr>
          <a:xfrm>
            <a:off x="5304971" y="1561700"/>
            <a:ext cx="3418114" cy="11449258"/>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Pexels</a:t>
            </a:r>
            <a:endParaRPr b="1" i="0" sz="1800" u="none" cap="none" strike="noStrike">
              <a:solidFill>
                <a:srgbClr val="000000"/>
              </a:solidFill>
              <a:latin typeface="Roboto"/>
              <a:ea typeface="Roboto"/>
              <a:cs typeface="Roboto"/>
              <a:sym typeface="Roboto"/>
            </a:endParaRPr>
          </a:p>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r>
              <a:rPr b="0" i="0" lang="ar-TN" sz="1800" u="none" cap="none" strike="noStrike">
                <a:solidFill>
                  <a:srgbClr val="000000"/>
                </a:solidFill>
                <a:latin typeface="Roboto"/>
                <a:ea typeface="Roboto"/>
                <a:cs typeface="Roboto"/>
                <a:sym typeface="Roboto"/>
              </a:rPr>
              <a:t>ستحتاج إلى مقاطع فيديو وصور إبداعية لتجسيد محتواك على مواقع الشبكات الاجتماعية. Pexels هو الأداة الفعّالة لهذه المهمة، حيث  يتيح  تقديم عدد كبير من الصور المجانية حسب اختيارك، ما عليك سوى إدخال الكلمة الرئيسية والبحث عن الصور التي تصلح لتجسيد قصّتك.</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72" name="Google Shape;472;p57"/>
          <p:cNvPicPr preferRelativeResize="0"/>
          <p:nvPr/>
        </p:nvPicPr>
        <p:blipFill rotWithShape="1">
          <a:blip r:embed="rId3">
            <a:alphaModFix/>
          </a:blip>
          <a:srcRect b="0" l="0" r="0" t="0"/>
          <a:stretch/>
        </p:blipFill>
        <p:spPr>
          <a:xfrm>
            <a:off x="1107346" y="1561700"/>
            <a:ext cx="3820254" cy="2457473"/>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8"/>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المحور 6 : 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78" name="Google Shape;478;p58"/>
          <p:cNvSpPr txBox="1"/>
          <p:nvPr/>
        </p:nvSpPr>
        <p:spPr>
          <a:xfrm>
            <a:off x="5304971" y="1561700"/>
            <a:ext cx="3418114" cy="11449258"/>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Headliner </a:t>
            </a:r>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هو محرر فيديو مجاني يستهدف أولئك الذين ليس لديهم أي معرفة في إنشاء مقاطع فيديو على وسائل التواصل الاجتماعي وتحريرها. على سبيل المثال ، يمكنك إنشاء فيديو سمعي من ملف صوتي ،وإنشاء نسخ فيديو ، إلخ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79" name="Google Shape;479;p58"/>
          <p:cNvPicPr preferRelativeResize="0"/>
          <p:nvPr/>
        </p:nvPicPr>
        <p:blipFill rotWithShape="1">
          <a:blip r:embed="rId3">
            <a:alphaModFix/>
          </a:blip>
          <a:srcRect b="0" l="0" r="0" t="0"/>
          <a:stretch/>
        </p:blipFill>
        <p:spPr>
          <a:xfrm>
            <a:off x="514577" y="1807029"/>
            <a:ext cx="4441699" cy="212372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9"/>
          <p:cNvSpPr txBox="1"/>
          <p:nvPr>
            <p:ph type="ctrTitle"/>
          </p:nvPr>
        </p:nvSpPr>
        <p:spPr>
          <a:xfrm>
            <a:off x="933175" y="903921"/>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85" name="Google Shape;485;p59"/>
          <p:cNvSpPr txBox="1"/>
          <p:nvPr/>
        </p:nvSpPr>
        <p:spPr>
          <a:xfrm>
            <a:off x="5304971" y="1561700"/>
            <a:ext cx="3418114" cy="11449258"/>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Kontest</a:t>
            </a:r>
            <a:r>
              <a:rPr b="0" i="0" lang="ar-TN" sz="1800" u="none" cap="none" strike="noStrike">
                <a:solidFill>
                  <a:srgbClr val="000000"/>
                </a:solidFill>
                <a:latin typeface="Roboto"/>
                <a:ea typeface="Roboto"/>
                <a:cs typeface="Roboto"/>
                <a:sym typeface="Roboto"/>
              </a:rPr>
              <a:t> </a:t>
            </a:r>
            <a:endParaRPr b="1" i="0" sz="1800" u="none" cap="none" strike="noStrike">
              <a:solidFill>
                <a:srgbClr val="000000"/>
              </a:solidFill>
              <a:latin typeface="Roboto"/>
              <a:ea typeface="Roboto"/>
              <a:cs typeface="Roboto"/>
              <a:sym typeface="Roboto"/>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إنها أداة استراتيجية للتسويق عبر الإنترنت والاتصالات. Kontest يقترح حلول اللعبة. ما هي خصوصية أداة مدير المجتمع هذه؟ إنها أداة كاملة وقابلة للتكيف مع رغباتك ولديها العديد من الميزات.</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86" name="Google Shape;486;p59"/>
          <p:cNvPicPr preferRelativeResize="0"/>
          <p:nvPr/>
        </p:nvPicPr>
        <p:blipFill rotWithShape="1">
          <a:blip r:embed="rId3">
            <a:alphaModFix/>
          </a:blip>
          <a:srcRect b="0" l="0" r="0" t="0"/>
          <a:stretch/>
        </p:blipFill>
        <p:spPr>
          <a:xfrm>
            <a:off x="556986" y="1661887"/>
            <a:ext cx="4408652" cy="2283052"/>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Diagram, timeline&#10;&#10;Description automatically generated" id="154" name="Google Shape;154;p6"/>
          <p:cNvPicPr preferRelativeResize="0"/>
          <p:nvPr/>
        </p:nvPicPr>
        <p:blipFill rotWithShape="1">
          <a:blip r:embed="rId3">
            <a:alphaModFix/>
          </a:blip>
          <a:srcRect b="0" l="0" r="0" t="0"/>
          <a:stretch/>
        </p:blipFill>
        <p:spPr>
          <a:xfrm>
            <a:off x="1176793" y="365980"/>
            <a:ext cx="6367642" cy="419240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0"/>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92" name="Google Shape;492;p60"/>
          <p:cNvSpPr txBox="1"/>
          <p:nvPr/>
        </p:nvSpPr>
        <p:spPr>
          <a:xfrm>
            <a:off x="5304971" y="1561700"/>
            <a:ext cx="3418114" cy="12557253"/>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Tweetdeck </a:t>
            </a:r>
            <a:endParaRPr/>
          </a:p>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r>
              <a:rPr b="0" i="0" lang="ar-TN" sz="1800" u="none" cap="none" strike="noStrike">
                <a:solidFill>
                  <a:srgbClr val="000000"/>
                </a:solidFill>
                <a:latin typeface="Roboto"/>
                <a:ea typeface="Roboto"/>
                <a:cs typeface="Roboto"/>
                <a:sym typeface="Roboto"/>
              </a:rPr>
              <a:t>هذه أداة رائدة لإدارة حساب على تويتر. تتيح لك ترتيب وقتك وإدارة تغريداتك وكل نشاطك على تويتر(المتابعون والإشعارات و اعادة التغريد والرسائل وعلامات التجزئة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493" name="Google Shape;493;p60"/>
          <p:cNvPicPr preferRelativeResize="0"/>
          <p:nvPr/>
        </p:nvPicPr>
        <p:blipFill rotWithShape="1">
          <a:blip r:embed="rId3">
            <a:alphaModFix/>
          </a:blip>
          <a:srcRect b="0" l="0" r="0" t="0"/>
          <a:stretch/>
        </p:blipFill>
        <p:spPr>
          <a:xfrm>
            <a:off x="679175" y="1659199"/>
            <a:ext cx="4601391" cy="230661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1"/>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499" name="Google Shape;499;p61"/>
          <p:cNvSpPr txBox="1"/>
          <p:nvPr/>
        </p:nvSpPr>
        <p:spPr>
          <a:xfrm>
            <a:off x="5304971" y="1561700"/>
            <a:ext cx="3418114" cy="13018918"/>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Mention </a:t>
            </a:r>
            <a:endParaRPr/>
          </a:p>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r>
              <a:rPr b="0" i="0" lang="ar-TN" sz="1800" u="none" cap="none" strike="noStrike">
                <a:solidFill>
                  <a:srgbClr val="000000"/>
                </a:solidFill>
                <a:latin typeface="Roboto"/>
                <a:ea typeface="Roboto"/>
                <a:cs typeface="Roboto"/>
                <a:sym typeface="Roboto"/>
              </a:rPr>
              <a:t>هي أداة لمراقبة الوسائط الاعلامية تتيح لك البقاء على اطلاع دائم بكل ما يقال، على الشبكات الاجتماعية، حول المنتجات والمنافسين و الحرفاء ومجال نشاطك عموما. ههه الأداة كفيلة بأنْ تضمن لك البقاء متّصلا بكلّ ما ينشر حول نشاطك بشكل آني.</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500" name="Google Shape;500;p61"/>
          <p:cNvPicPr preferRelativeResize="0"/>
          <p:nvPr/>
        </p:nvPicPr>
        <p:blipFill rotWithShape="1">
          <a:blip r:embed="rId3">
            <a:alphaModFix/>
          </a:blip>
          <a:srcRect b="0" l="0" r="0" t="0"/>
          <a:stretch/>
        </p:blipFill>
        <p:spPr>
          <a:xfrm>
            <a:off x="290238" y="1741715"/>
            <a:ext cx="5079440" cy="2259014"/>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2"/>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506" name="Google Shape;506;p62"/>
          <p:cNvSpPr txBox="1"/>
          <p:nvPr/>
        </p:nvSpPr>
        <p:spPr>
          <a:xfrm>
            <a:off x="5304971" y="1561700"/>
            <a:ext cx="3418114" cy="13018918"/>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Alfred</a:t>
            </a:r>
            <a:endParaRPr/>
          </a:p>
          <a:p>
            <a:pPr indent="0" lvl="0" marL="0" marR="0" rtl="1" algn="r">
              <a:lnSpc>
                <a:spcPct val="100000"/>
              </a:lnSpc>
              <a:spcBef>
                <a:spcPts val="0"/>
              </a:spcBef>
              <a:spcAft>
                <a:spcPts val="0"/>
              </a:spcAft>
              <a:buNone/>
            </a:pPr>
            <a:r>
              <a:rPr b="0" i="0" lang="ar-TN" sz="1800" u="none" cap="none" strike="noStrike">
                <a:solidFill>
                  <a:srgbClr val="000000"/>
                </a:solidFill>
                <a:latin typeface="Roboto"/>
                <a:ea typeface="Roboto"/>
                <a:cs typeface="Roboto"/>
                <a:sym typeface="Roboto"/>
              </a:rPr>
              <a:t>ستكون هذه الأداة مفيدة إذا كنت ترغب في تعزيز نشاطك، حيث ستمكنّك من تحسين وضوح رؤيتك أو سمعتك أو حتى زيادة مبيعاتك. في أقل من 30 دقيقة ستكون هذه الأداة متاحة لك مجانًا.</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507" name="Google Shape;507;p62"/>
          <p:cNvPicPr preferRelativeResize="0"/>
          <p:nvPr/>
        </p:nvPicPr>
        <p:blipFill rotWithShape="1">
          <a:blip r:embed="rId3">
            <a:alphaModFix/>
          </a:blip>
          <a:srcRect b="0" l="0" r="0" t="0"/>
          <a:stretch/>
        </p:blipFill>
        <p:spPr>
          <a:xfrm>
            <a:off x="756330" y="1561700"/>
            <a:ext cx="3986893" cy="2392136"/>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3"/>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حقيبة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sp>
        <p:nvSpPr>
          <p:cNvPr id="513" name="Google Shape;513;p63"/>
          <p:cNvSpPr txBox="1"/>
          <p:nvPr/>
        </p:nvSpPr>
        <p:spPr>
          <a:xfrm>
            <a:off x="5304971" y="1561700"/>
            <a:ext cx="3418114" cy="13480583"/>
          </a:xfrm>
          <a:prstGeom prst="rect">
            <a:avLst/>
          </a:prstGeom>
          <a:noFill/>
          <a:ln>
            <a:noFill/>
          </a:ln>
        </p:spPr>
        <p:txBody>
          <a:bodyPr anchorCtr="0" anchor="t" bIns="91425" lIns="91425" spcFirstLastPara="1" rIns="91425" wrap="square" tIns="91425">
            <a:spAutoFit/>
          </a:bodyPr>
          <a:lstStyle/>
          <a:p>
            <a:pPr indent="-114300" lvl="0" marL="0" marR="0" rtl="1" algn="r">
              <a:lnSpc>
                <a:spcPct val="100000"/>
              </a:lnSpc>
              <a:spcBef>
                <a:spcPts val="0"/>
              </a:spcBef>
              <a:spcAft>
                <a:spcPts val="0"/>
              </a:spcAft>
              <a:buClr>
                <a:srgbClr val="000000"/>
              </a:buClr>
              <a:buSzPts val="1800"/>
              <a:buFont typeface="Arial"/>
              <a:buChar char="•"/>
            </a:pPr>
            <a:r>
              <a:rPr b="1" i="0" lang="ar-TN" sz="1800" u="none" cap="none" strike="noStrike">
                <a:solidFill>
                  <a:srgbClr val="000000"/>
                </a:solidFill>
                <a:latin typeface="Roboto"/>
                <a:ea typeface="Roboto"/>
                <a:cs typeface="Roboto"/>
                <a:sym typeface="Roboto"/>
              </a:rPr>
              <a:t>Snapseed </a:t>
            </a:r>
            <a:endParaRPr/>
          </a:p>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r>
              <a:rPr b="0" i="0" lang="ar-TN" sz="1800" u="none" cap="none" strike="noStrike">
                <a:solidFill>
                  <a:srgbClr val="000000"/>
                </a:solidFill>
                <a:latin typeface="Roboto"/>
                <a:ea typeface="Roboto"/>
                <a:cs typeface="Roboto"/>
                <a:sym typeface="Roboto"/>
              </a:rPr>
              <a:t>أداة  مهمّة ومحترفة وسهلة الاستخدام تتيح  تحرير الصّور. تقدم لك هذه الأداة دليلًا غنيًا بالأدوات المجانية. مع Snapseed ، يمكنك التمتّع بمجموعة متنوعة موضعيّات التحرير لصورك.</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40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32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Calibri"/>
              <a:ea typeface="Calibri"/>
              <a:cs typeface="Calibri"/>
              <a:sym typeface="Calibri"/>
            </a:endParaRPr>
          </a:p>
        </p:txBody>
      </p:sp>
      <p:pic>
        <p:nvPicPr>
          <p:cNvPr id="514" name="Google Shape;514;p63"/>
          <p:cNvPicPr preferRelativeResize="0"/>
          <p:nvPr/>
        </p:nvPicPr>
        <p:blipFill rotWithShape="1">
          <a:blip r:embed="rId3">
            <a:alphaModFix/>
          </a:blip>
          <a:srcRect b="0" l="0" r="0" t="0"/>
          <a:stretch/>
        </p:blipFill>
        <p:spPr>
          <a:xfrm>
            <a:off x="1238249" y="1459593"/>
            <a:ext cx="3682093" cy="25146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4"/>
          <p:cNvSpPr txBox="1"/>
          <p:nvPr>
            <p:ph type="ctrTitle"/>
          </p:nvPr>
        </p:nvSpPr>
        <p:spPr>
          <a:xfrm>
            <a:off x="1576125" y="1561700"/>
            <a:ext cx="6386400" cy="80280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59329"/>
              <a:buNone/>
            </a:pPr>
            <a:r>
              <a:rPr b="1" lang="ar-TN" sz="2650">
                <a:solidFill>
                  <a:srgbClr val="202122"/>
                </a:solidFill>
                <a:latin typeface="Changa"/>
                <a:ea typeface="Changa"/>
                <a:cs typeface="Changa"/>
                <a:sym typeface="Changa"/>
              </a:rPr>
              <a:t>تمرين...</a:t>
            </a:r>
            <a:endParaRPr b="1" sz="2650">
              <a:solidFill>
                <a:srgbClr val="202122"/>
              </a:solidFill>
              <a:latin typeface="Changa"/>
              <a:ea typeface="Changa"/>
              <a:cs typeface="Changa"/>
              <a:sym typeface="Changa"/>
            </a:endParaRPr>
          </a:p>
          <a:p>
            <a:pPr indent="0" lvl="0" marL="0" rtl="1" algn="ctr">
              <a:lnSpc>
                <a:spcPct val="140000"/>
              </a:lnSpc>
              <a:spcBef>
                <a:spcPts val="1200"/>
              </a:spcBef>
              <a:spcAft>
                <a:spcPts val="0"/>
              </a:spcAft>
              <a:buSzPct val="175925"/>
              <a:buNone/>
            </a:pPr>
            <a:r>
              <a:rPr b="1" lang="ar-TN" sz="2400">
                <a:solidFill>
                  <a:srgbClr val="202122"/>
                </a:solidFill>
                <a:latin typeface="Changa"/>
                <a:ea typeface="Changa"/>
                <a:cs typeface="Changa"/>
                <a:sym typeface="Changa"/>
              </a:rPr>
              <a:t> </a:t>
            </a:r>
            <a:endParaRPr b="1" sz="2400">
              <a:solidFill>
                <a:srgbClr val="202122"/>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id="520" name="Google Shape;520;p64"/>
          <p:cNvPicPr preferRelativeResize="0"/>
          <p:nvPr/>
        </p:nvPicPr>
        <p:blipFill rotWithShape="1">
          <a:blip r:embed="rId3">
            <a:alphaModFix/>
          </a:blip>
          <a:srcRect b="0" l="0" r="0" t="0"/>
          <a:stretch/>
        </p:blipFill>
        <p:spPr>
          <a:xfrm>
            <a:off x="2558783" y="918762"/>
            <a:ext cx="1659751" cy="859471"/>
          </a:xfrm>
          <a:prstGeom prst="rect">
            <a:avLst/>
          </a:prstGeom>
          <a:noFill/>
          <a:ln>
            <a:noFill/>
          </a:ln>
        </p:spPr>
      </p:pic>
      <p:sp>
        <p:nvSpPr>
          <p:cNvPr id="521" name="Google Shape;521;p64"/>
          <p:cNvSpPr txBox="1"/>
          <p:nvPr/>
        </p:nvSpPr>
        <p:spPr>
          <a:xfrm>
            <a:off x="1451075" y="1810450"/>
            <a:ext cx="7526700" cy="13659991"/>
          </a:xfrm>
          <a:prstGeom prst="rect">
            <a:avLst/>
          </a:prstGeom>
          <a:noFill/>
          <a:ln>
            <a:noFill/>
          </a:ln>
        </p:spPr>
        <p:txBody>
          <a:bodyPr anchorCtr="0" anchor="t" bIns="91425" lIns="91425" spcFirstLastPara="1" rIns="91425" wrap="square" tIns="91425">
            <a:spAutoFit/>
          </a:bodyPr>
          <a:lstStyle/>
          <a:p>
            <a:pPr indent="0" lvl="0" marL="0" marR="457200" rtl="1" algn="r">
              <a:lnSpc>
                <a:spcPct val="139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457200" marR="457200" rtl="1" algn="r">
              <a:lnSpc>
                <a:spcPct val="139000"/>
              </a:lnSpc>
              <a:spcBef>
                <a:spcPts val="0"/>
              </a:spcBef>
              <a:spcAft>
                <a:spcPts val="0"/>
              </a:spcAft>
              <a:buClr>
                <a:srgbClr val="000000"/>
              </a:buClr>
              <a:buSzPts val="1800"/>
              <a:buFont typeface="Arial"/>
              <a:buNone/>
            </a:pPr>
            <a:r>
              <a:rPr b="1" i="0" lang="ar-TN" sz="1800" u="none" cap="none" strike="noStrike">
                <a:solidFill>
                  <a:srgbClr val="000000"/>
                </a:solidFill>
                <a:latin typeface="Arial"/>
                <a:ea typeface="Arial"/>
                <a:cs typeface="Arial"/>
                <a:sym typeface="Arial"/>
              </a:rPr>
              <a:t>سنجرّب جميعا انتاج محتوى عبر تطبيق </a:t>
            </a:r>
            <a:r>
              <a:rPr b="1" i="0" lang="ar-TN" sz="1800" u="sng" cap="none" strike="noStrike">
                <a:solidFill>
                  <a:srgbClr val="000000"/>
                </a:solidFill>
                <a:latin typeface="Arial"/>
                <a:ea typeface="Arial"/>
                <a:cs typeface="Arial"/>
                <a:sym typeface="Arial"/>
                <a:hlinkClick r:id="rId4">
                  <a:extLst>
                    <a:ext uri="{A12FA001-AC4F-418D-AE19-62706E023703}">
                      <ahyp:hlinkClr val="tx"/>
                    </a:ext>
                  </a:extLst>
                </a:hlinkClick>
              </a:rPr>
              <a:t>Canva</a:t>
            </a:r>
            <a:r>
              <a:rPr b="1" i="0" lang="ar-TN" sz="1800" u="none" cap="none" strike="noStrike">
                <a:solidFill>
                  <a:srgbClr val="000000"/>
                </a:solidFill>
                <a:latin typeface="Arial"/>
                <a:ea typeface="Arial"/>
                <a:cs typeface="Arial"/>
                <a:sym typeface="Arial"/>
              </a:rPr>
              <a:t>  (أنظر حقيبة المواطن الصحفي) ثمّ ننشره لاحقا على مدوّنة </a:t>
            </a:r>
            <a:r>
              <a:rPr b="1" i="0" lang="ar-TN" sz="1800" u="sng" cap="none" strike="noStrike">
                <a:solidFill>
                  <a:srgbClr val="000000"/>
                </a:solidFill>
                <a:latin typeface="Arial"/>
                <a:ea typeface="Arial"/>
                <a:cs typeface="Arial"/>
                <a:sym typeface="Arial"/>
                <a:hlinkClick r:id="rId5">
                  <a:extLst>
                    <a:ext uri="{A12FA001-AC4F-418D-AE19-62706E023703}">
                      <ahyp:hlinkClr val="tx"/>
                    </a:ext>
                  </a:extLst>
                </a:hlinkClick>
              </a:rPr>
              <a:t>Medium</a:t>
            </a:r>
            <a:r>
              <a:rPr b="1" i="0" lang="ar-TN" sz="1800" u="none" cap="none" strike="noStrike">
                <a:solidFill>
                  <a:srgbClr val="000000"/>
                </a:solidFill>
                <a:latin typeface="Arial"/>
                <a:ea typeface="Arial"/>
                <a:cs typeface="Arial"/>
                <a:sym typeface="Arial"/>
              </a:rPr>
              <a:t> (أنظر سبيلنا الى منصّات التدوين). </a:t>
            </a:r>
            <a:endParaRPr b="1" i="0" sz="1800" u="none" cap="none" strike="noStrike">
              <a:solidFill>
                <a:srgbClr val="000000"/>
              </a:solidFill>
              <a:latin typeface="Arial"/>
              <a:ea typeface="Arial"/>
              <a:cs typeface="Arial"/>
              <a:sym typeface="Arial"/>
            </a:endParaRPr>
          </a:p>
          <a:p>
            <a:pPr indent="0" lvl="0" marL="457200" marR="457200" rtl="1" algn="r">
              <a:lnSpc>
                <a:spcPct val="139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457200" marR="457200" rtl="1" algn="r">
              <a:lnSpc>
                <a:spcPct val="139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457200" marR="457200" rtl="1" algn="r">
              <a:lnSpc>
                <a:spcPct val="139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457200" marR="457200" rtl="1" algn="r">
              <a:lnSpc>
                <a:spcPct val="139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457200" marR="457200" rtl="1" algn="r">
              <a:lnSpc>
                <a:spcPct val="139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202122"/>
              </a:solidFill>
              <a:highlight>
                <a:srgbClr val="FFFFFF"/>
              </a:highlight>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l">
              <a:lnSpc>
                <a:spcPct val="139000"/>
              </a:lnSpc>
              <a:spcBef>
                <a:spcPts val="1200"/>
              </a:spcBef>
              <a:spcAft>
                <a:spcPts val="0"/>
              </a:spcAft>
              <a:buClr>
                <a:srgbClr val="000000"/>
              </a:buClr>
              <a:buSzPts val="1800"/>
              <a:buFont typeface="Arial"/>
              <a:buNone/>
            </a:pPr>
            <a:r>
              <a:t/>
            </a:r>
            <a:endParaRPr b="0" i="0" sz="1800" u="none" cap="none" strike="noStrike">
              <a:solidFill>
                <a:srgbClr val="202122"/>
              </a:solidFill>
              <a:highlight>
                <a:srgbClr val="FFFFFF"/>
              </a:highlight>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200"/>
              <a:buFont typeface="Arial"/>
              <a:buNone/>
            </a:pPr>
            <a:r>
              <a:rPr b="0" i="0" lang="ar-TN" sz="1200" u="none" cap="none" strike="noStrike">
                <a:solidFill>
                  <a:srgbClr val="000000"/>
                </a:solidFill>
                <a:latin typeface="Jomhuria"/>
                <a:ea typeface="Jomhuria"/>
                <a:cs typeface="Jomhuria"/>
                <a:sym typeface="Jomhuria"/>
              </a:rPr>
              <a:t> </a:t>
            </a:r>
            <a:endParaRPr b="0" i="0" sz="1200" u="none" cap="none" strike="noStrike">
              <a:solidFill>
                <a:srgbClr val="000000"/>
              </a:solidFill>
              <a:latin typeface="Jomhuria"/>
              <a:ea typeface="Jomhuria"/>
              <a:cs typeface="Jomhuria"/>
              <a:sym typeface="Jomhuria"/>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l">
              <a:lnSpc>
                <a:spcPct val="139000"/>
              </a:lnSpc>
              <a:spcBef>
                <a:spcPts val="1200"/>
              </a:spcBef>
              <a:spcAft>
                <a:spcPts val="0"/>
              </a:spcAft>
              <a:buClr>
                <a:srgbClr val="000000"/>
              </a:buClr>
              <a:buSzPts val="1800"/>
              <a:buFont typeface="Arial"/>
              <a:buNone/>
            </a:pPr>
            <a:r>
              <a:t/>
            </a:r>
            <a:endParaRPr b="1" i="0" sz="1800" u="none" cap="none" strike="noStrike">
              <a:solidFill>
                <a:srgbClr val="202122"/>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1" algn="r">
              <a:lnSpc>
                <a:spcPct val="139000"/>
              </a:lnSpc>
              <a:spcBef>
                <a:spcPts val="12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5"/>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27" name="Google Shape;527;p65"/>
          <p:cNvPicPr preferRelativeResize="0"/>
          <p:nvPr/>
        </p:nvPicPr>
        <p:blipFill rotWithShape="1">
          <a:blip r:embed="rId3">
            <a:alphaModFix/>
          </a:blip>
          <a:srcRect b="0" l="0" r="0" t="0"/>
          <a:stretch/>
        </p:blipFill>
        <p:spPr>
          <a:xfrm>
            <a:off x="3492500" y="1133795"/>
            <a:ext cx="4668837" cy="3699688"/>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6"/>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33" name="Google Shape;533;p66"/>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534" name="Google Shape;534;p66"/>
          <p:cNvSpPr txBox="1"/>
          <p:nvPr/>
        </p:nvSpPr>
        <p:spPr>
          <a:xfrm>
            <a:off x="1262743" y="1843314"/>
            <a:ext cx="6828971" cy="80021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1-أنا ألتزم بخدمة الصالح العام و قضايا مجتمعي ومحاربة الفساد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7"/>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40" name="Google Shape;540;p67"/>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541" name="Google Shape;541;p67"/>
          <p:cNvSpPr txBox="1"/>
          <p:nvPr/>
        </p:nvSpPr>
        <p:spPr>
          <a:xfrm>
            <a:off x="1262743" y="1843314"/>
            <a:ext cx="6828971" cy="172354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2-أنا ألتزم بالامتناع كلّيا عن نشر خطاب الكراهية، خطاب التحريض على العنف، خطاب التفرقة والعنصرية على أساس اللون أو الدّين أو الجنس أو أيّ عنصر اختلاف آخر.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8"/>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47" name="Google Shape;547;p68"/>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548" name="Google Shape;548;p68"/>
          <p:cNvSpPr txBox="1"/>
          <p:nvPr/>
        </p:nvSpPr>
        <p:spPr>
          <a:xfrm>
            <a:off x="1262743" y="1843314"/>
            <a:ext cx="6828971" cy="172354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3-أنا ألتزم بالمحافظة على استقلاليتي، ورفض كلّ أشكال التوظيف السياسي أو الحزبي أو المذهبي أو الطّائفي أو القبلي أو الجهوي الخ…</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9"/>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54" name="Google Shape;554;p69"/>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555" name="Google Shape;555;p69"/>
          <p:cNvSpPr txBox="1"/>
          <p:nvPr/>
        </p:nvSpPr>
        <p:spPr>
          <a:xfrm>
            <a:off x="1262743" y="1843314"/>
            <a:ext cx="6828971" cy="144655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4-أنا ألتزم باحترام الحياة الخاصة للناس وعدم النّيل، بأيّ شكل من الأشكال، من حرمتهم.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Diagram&#10;&#10;Description automatically generated" id="159" name="Google Shape;159;p7"/>
          <p:cNvPicPr preferRelativeResize="0"/>
          <p:nvPr/>
        </p:nvPicPr>
        <p:blipFill rotWithShape="1">
          <a:blip r:embed="rId3">
            <a:alphaModFix/>
          </a:blip>
          <a:srcRect b="0" l="0" r="0" t="0"/>
          <a:stretch/>
        </p:blipFill>
        <p:spPr>
          <a:xfrm>
            <a:off x="1468305" y="1429776"/>
            <a:ext cx="6386400" cy="209045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70"/>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61" name="Google Shape;561;p70"/>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562" name="Google Shape;562;p70"/>
          <p:cNvSpPr txBox="1"/>
          <p:nvPr/>
        </p:nvSpPr>
        <p:spPr>
          <a:xfrm>
            <a:off x="1262743" y="1843314"/>
            <a:ext cx="6828971" cy="861774"/>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TN" sz="1800" u="none" cap="none" strike="noStrike">
                <a:solidFill>
                  <a:srgbClr val="000000"/>
                </a:solidFill>
                <a:latin typeface="Changa"/>
                <a:ea typeface="Changa"/>
                <a:cs typeface="Changa"/>
                <a:sym typeface="Changa"/>
              </a:rPr>
              <a:t>5-أنا ألتزم بالّسعي وراء الحقيقة وبذل الجهد اللّازم للتحقق من المعلومات والنأي بها عن الإثارة الرخيصة وخدمة  </a:t>
            </a:r>
            <a:r>
              <a:rPr b="1" i="0" lang="ar-TN" sz="1800" u="none" cap="none" strike="noStrike">
                <a:solidFill>
                  <a:srgbClr val="222222"/>
                </a:solidFill>
                <a:latin typeface="Changa"/>
                <a:ea typeface="Changa"/>
                <a:cs typeface="Changa"/>
                <a:sym typeface="Changa"/>
              </a:rPr>
              <a:t>الأجندات الخاصة.</a:t>
            </a: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71"/>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68" name="Google Shape;568;p71"/>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569" name="Google Shape;569;p71"/>
          <p:cNvSpPr txBox="1"/>
          <p:nvPr/>
        </p:nvSpPr>
        <p:spPr>
          <a:xfrm>
            <a:off x="1262743" y="1843314"/>
            <a:ext cx="6828971" cy="172354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TN" sz="1800" u="none" cap="none" strike="noStrike">
                <a:solidFill>
                  <a:srgbClr val="222222"/>
                </a:solidFill>
                <a:latin typeface="Changa"/>
                <a:ea typeface="Changa"/>
                <a:cs typeface="Changa"/>
                <a:sym typeface="Changa"/>
              </a:rPr>
              <a:t>6-أنا ألتزم باحترام المبادئ الكونية لحقوق الإنسان والسعي الى نشرها من خلال المحتوى الذّي أنتجه وأبثّه في إطار ممارستي لصحافة المواطن.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72"/>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75" name="Google Shape;575;p72"/>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576" name="Google Shape;576;p72"/>
          <p:cNvSpPr txBox="1"/>
          <p:nvPr/>
        </p:nvSpPr>
        <p:spPr>
          <a:xfrm>
            <a:off x="1262743" y="1843314"/>
            <a:ext cx="6828971" cy="1077218"/>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TN" sz="1800" u="none" cap="none" strike="noStrike">
                <a:solidFill>
                  <a:srgbClr val="222222"/>
                </a:solidFill>
                <a:latin typeface="Changa"/>
                <a:ea typeface="Changa"/>
                <a:cs typeface="Changa"/>
                <a:sym typeface="Changa"/>
              </a:rPr>
              <a:t>7-أنا ألتزم بالدفاع عن حرية التعبير، وعدم مصادرة حقّ الآخرين في الإدلاء بآرائهم مهما كانت متعارضة مع آرائي.</a:t>
            </a: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3"/>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82" name="Google Shape;582;p73"/>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583" name="Google Shape;583;p73"/>
          <p:cNvSpPr txBox="1"/>
          <p:nvPr/>
        </p:nvSpPr>
        <p:spPr>
          <a:xfrm>
            <a:off x="1262743" y="1843314"/>
            <a:ext cx="6828971" cy="209288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TN" sz="1800" u="none" cap="none" strike="noStrike">
                <a:solidFill>
                  <a:srgbClr val="222222"/>
                </a:solidFill>
                <a:latin typeface="Changa"/>
                <a:ea typeface="Changa"/>
                <a:cs typeface="Changa"/>
                <a:sym typeface="Changa"/>
              </a:rPr>
              <a:t>8-أنا ألتزم بعدم قبول هدايا، في إطار ممارسة نشاطي التطوّعي في صحافة المواطن، من مسئولين في الدولة أو رجال أعمال أو مجموعات ضغط مهما كان نوعها.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4"/>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89" name="Google Shape;589;p74"/>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590" name="Google Shape;590;p74"/>
          <p:cNvSpPr txBox="1"/>
          <p:nvPr/>
        </p:nvSpPr>
        <p:spPr>
          <a:xfrm>
            <a:off x="1262743" y="1843314"/>
            <a:ext cx="6828971" cy="2092881"/>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TN" sz="1800" u="none" cap="none" strike="noStrike">
                <a:solidFill>
                  <a:srgbClr val="222222"/>
                </a:solidFill>
                <a:latin typeface="Changa"/>
                <a:ea typeface="Changa"/>
                <a:cs typeface="Changa"/>
                <a:sym typeface="Changa"/>
              </a:rPr>
              <a:t>9-أنا ألتزم باحترام القانون وأخلاقيات التدوين والنشر الالكتروني، والانخراط في الحملات المُواطنية الرامية الى تعديل أو تغيير التشريعات التي لا تحترم حريّة النشر والتدوين في الويب.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5"/>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r>
              <a:rPr b="1" i="0" lang="ar-TN" sz="2400" u="none" strike="noStrike">
                <a:solidFill>
                  <a:srgbClr val="020206"/>
                </a:solidFill>
                <a:latin typeface="Changa"/>
                <a:ea typeface="Changa"/>
                <a:cs typeface="Changa"/>
                <a:sym typeface="Changa"/>
              </a:rPr>
              <a:t>مانيفستو المواطن الصّحفي</a:t>
            </a: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596" name="Google Shape;596;p75"/>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597" name="Google Shape;597;p75"/>
          <p:cNvSpPr txBox="1"/>
          <p:nvPr/>
        </p:nvSpPr>
        <p:spPr>
          <a:xfrm>
            <a:off x="1262743" y="1843314"/>
            <a:ext cx="6828971" cy="172354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1" i="0" lang="ar-TN" sz="1800" u="none" cap="none" strike="noStrike">
                <a:solidFill>
                  <a:srgbClr val="222222"/>
                </a:solidFill>
                <a:latin typeface="Changa"/>
                <a:ea typeface="Changa"/>
                <a:cs typeface="Changa"/>
                <a:sym typeface="Changa"/>
              </a:rPr>
              <a:t>10-أنا ألتزم بالاعتذار عن كلّ خطأ قد يتسرّب الى المحتويات التي أنشرها سواء عن قصد أو دون قصد، وتصويب الخطأ في أسرع وقت ممكن.</a:t>
            </a:r>
            <a:br>
              <a:rPr b="0" i="0" lang="ar-TN" sz="2400" u="none" cap="none" strike="noStrike">
                <a:solidFill>
                  <a:srgbClr val="000000"/>
                </a:solidFill>
                <a:latin typeface="Arial"/>
                <a:ea typeface="Arial"/>
                <a:cs typeface="Arial"/>
                <a:sym typeface="Arial"/>
              </a:rPr>
            </a:b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76"/>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603" name="Google Shape;603;p76"/>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604" name="Google Shape;604;p76"/>
          <p:cNvSpPr txBox="1"/>
          <p:nvPr/>
        </p:nvSpPr>
        <p:spPr>
          <a:xfrm>
            <a:off x="1262743" y="1843314"/>
            <a:ext cx="6828971" cy="89255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Diagram&#10;&#10;Description automatically generated" id="605" name="Google Shape;605;p76"/>
          <p:cNvPicPr preferRelativeResize="0"/>
          <p:nvPr/>
        </p:nvPicPr>
        <p:blipFill rotWithShape="1">
          <a:blip r:embed="rId4">
            <a:alphaModFix/>
          </a:blip>
          <a:srcRect b="0" l="0" r="0" t="0"/>
          <a:stretch/>
        </p:blipFill>
        <p:spPr>
          <a:xfrm>
            <a:off x="679175" y="411279"/>
            <a:ext cx="7681675" cy="4320942"/>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77"/>
          <p:cNvSpPr txBox="1"/>
          <p:nvPr>
            <p:ph type="ctrTitle"/>
          </p:nvPr>
        </p:nvSpPr>
        <p:spPr>
          <a:xfrm>
            <a:off x="679175" y="822558"/>
            <a:ext cx="7482162" cy="836640"/>
          </a:xfrm>
          <a:prstGeom prst="rect">
            <a:avLst/>
          </a:prstGeom>
          <a:noFill/>
          <a:ln>
            <a:noFill/>
          </a:ln>
        </p:spPr>
        <p:txBody>
          <a:bodyPr anchorCtr="0" anchor="ctr" bIns="91425" lIns="91425" spcFirstLastPara="1" rIns="91425" wrap="square" tIns="91425">
            <a:normAutofit fontScale="90000"/>
          </a:bodyPr>
          <a:lstStyle/>
          <a:p>
            <a:pPr indent="0" lvl="0" marL="0" rtl="1" algn="ctr">
              <a:lnSpc>
                <a:spcPct val="139000"/>
              </a:lnSpc>
              <a:spcBef>
                <a:spcPts val="1200"/>
              </a:spcBef>
              <a:spcAft>
                <a:spcPts val="0"/>
              </a:spcAft>
              <a:buSzPct val="175925"/>
              <a:buNone/>
            </a:pPr>
            <a:br>
              <a:rPr b="1" i="0" lang="ar-TN" sz="2400" u="none" strike="noStrike">
                <a:solidFill>
                  <a:srgbClr val="020206"/>
                </a:solidFill>
                <a:latin typeface="Changa"/>
                <a:ea typeface="Changa"/>
                <a:cs typeface="Changa"/>
                <a:sym typeface="Changa"/>
              </a:rPr>
            </a:br>
            <a:br>
              <a:rPr b="1" i="0" lang="ar-TN" sz="2400" u="none" strike="noStrike">
                <a:solidFill>
                  <a:srgbClr val="020206"/>
                </a:solidFill>
                <a:latin typeface="Changa"/>
                <a:ea typeface="Changa"/>
                <a:cs typeface="Changa"/>
                <a:sym typeface="Changa"/>
              </a:rPr>
            </a:br>
            <a:br>
              <a:rPr b="0" lang="ar-TN" sz="2400">
                <a:solidFill>
                  <a:srgbClr val="020206"/>
                </a:solidFill>
              </a:rPr>
            </a:br>
            <a:br>
              <a:rPr lang="ar-TN" sz="2400">
                <a:solidFill>
                  <a:srgbClr val="020206"/>
                </a:solidFill>
              </a:rPr>
            </a:br>
            <a:r>
              <a:rPr b="1" lang="ar-TN" sz="2400">
                <a:solidFill>
                  <a:srgbClr val="020206"/>
                </a:solidFill>
                <a:latin typeface="Changa"/>
                <a:ea typeface="Changa"/>
                <a:cs typeface="Changa"/>
                <a:sym typeface="Changa"/>
              </a:rPr>
              <a:t>  </a:t>
            </a:r>
            <a:endParaRPr b="1" sz="2400">
              <a:solidFill>
                <a:srgbClr val="020206"/>
              </a:solidFill>
              <a:latin typeface="Roboto"/>
              <a:ea typeface="Roboto"/>
              <a:cs typeface="Roboto"/>
              <a:sym typeface="Roboto"/>
            </a:endParaRPr>
          </a:p>
          <a:p>
            <a:pPr indent="0" lvl="0" marL="0" rtl="1" algn="ctr">
              <a:lnSpc>
                <a:spcPct val="140000"/>
              </a:lnSpc>
              <a:spcBef>
                <a:spcPts val="0"/>
              </a:spcBef>
              <a:spcAft>
                <a:spcPts val="0"/>
              </a:spcAft>
              <a:buSzPct val="175925"/>
              <a:buNone/>
            </a:pPr>
            <a:r>
              <a:t/>
            </a:r>
            <a:endParaRPr b="1" sz="2400">
              <a:solidFill>
                <a:srgbClr val="000000"/>
              </a:solidFill>
              <a:latin typeface="Changa"/>
              <a:ea typeface="Changa"/>
              <a:cs typeface="Changa"/>
              <a:sym typeface="Changa"/>
            </a:endParaRPr>
          </a:p>
        </p:txBody>
      </p:sp>
      <p:pic>
        <p:nvPicPr>
          <p:cNvPr descr="Shape&#10;&#10;Description automatically generated with low confidence" id="611" name="Google Shape;611;p77"/>
          <p:cNvPicPr preferRelativeResize="0"/>
          <p:nvPr/>
        </p:nvPicPr>
        <p:blipFill rotWithShape="1">
          <a:blip r:embed="rId3">
            <a:alphaModFix/>
          </a:blip>
          <a:srcRect b="0" l="0" r="0" t="0"/>
          <a:stretch/>
        </p:blipFill>
        <p:spPr>
          <a:xfrm>
            <a:off x="7520121" y="3812829"/>
            <a:ext cx="1282431" cy="1016226"/>
          </a:xfrm>
          <a:prstGeom prst="rect">
            <a:avLst/>
          </a:prstGeom>
          <a:noFill/>
          <a:ln>
            <a:noFill/>
          </a:ln>
          <a:effectLst>
            <a:outerShdw blurRad="292100" rotWithShape="0" algn="tl" dir="2700000" dist="139700">
              <a:srgbClr val="333333">
                <a:alpha val="64705"/>
              </a:srgbClr>
            </a:outerShdw>
          </a:effectLst>
        </p:spPr>
      </p:pic>
      <p:sp>
        <p:nvSpPr>
          <p:cNvPr id="612" name="Google Shape;612;p77"/>
          <p:cNvSpPr txBox="1"/>
          <p:nvPr/>
        </p:nvSpPr>
        <p:spPr>
          <a:xfrm>
            <a:off x="1262743" y="1843314"/>
            <a:ext cx="6828971" cy="89255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br>
              <a:rPr b="0" i="0" lang="ar-TN" sz="2400" u="none" cap="none" strike="noStrike">
                <a:solidFill>
                  <a:srgbClr val="000000"/>
                </a:solidFill>
                <a:latin typeface="Arial"/>
                <a:ea typeface="Arial"/>
                <a:cs typeface="Arial"/>
                <a:sym typeface="Arial"/>
              </a:rPr>
            </a:br>
            <a:br>
              <a:rPr b="0" i="0" lang="ar-T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Chart, diagram, schematic, bubble chart&#10;&#10;Description automatically generated" id="613" name="Google Shape;613;p77"/>
          <p:cNvPicPr preferRelativeResize="0"/>
          <p:nvPr/>
        </p:nvPicPr>
        <p:blipFill rotWithShape="1">
          <a:blip r:embed="rId4">
            <a:alphaModFix/>
          </a:blip>
          <a:srcRect b="0" l="0" r="0" t="0"/>
          <a:stretch/>
        </p:blipFill>
        <p:spPr>
          <a:xfrm>
            <a:off x="489667" y="309972"/>
            <a:ext cx="7975158" cy="4486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Timeline&#10;&#10;Description automatically generated" id="164" name="Google Shape;164;p8"/>
          <p:cNvPicPr preferRelativeResize="0"/>
          <p:nvPr/>
        </p:nvPicPr>
        <p:blipFill rotWithShape="1">
          <a:blip r:embed="rId3">
            <a:alphaModFix/>
          </a:blip>
          <a:srcRect b="0" l="0" r="0" t="0"/>
          <a:stretch/>
        </p:blipFill>
        <p:spPr>
          <a:xfrm>
            <a:off x="1758121" y="872038"/>
            <a:ext cx="6054213" cy="3017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ctrTitle"/>
          </p:nvPr>
        </p:nvSpPr>
        <p:spPr>
          <a:xfrm>
            <a:off x="1576125" y="1078625"/>
            <a:ext cx="6386400" cy="688703"/>
          </a:xfrm>
          <a:prstGeom prst="rect">
            <a:avLst/>
          </a:prstGeom>
          <a:noFill/>
          <a:ln cap="flat" cmpd="sng" w="9525">
            <a:solidFill>
              <a:srgbClr val="0645AD"/>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1" algn="ctr">
              <a:lnSpc>
                <a:spcPct val="140000"/>
              </a:lnSpc>
              <a:spcBef>
                <a:spcPts val="0"/>
              </a:spcBef>
              <a:spcAft>
                <a:spcPts val="0"/>
              </a:spcAft>
              <a:buSzPct val="175925"/>
              <a:buNone/>
            </a:pPr>
            <a:r>
              <a:rPr b="1" lang="ar-TN" sz="2400">
                <a:solidFill>
                  <a:srgbClr val="000000"/>
                </a:solidFill>
                <a:latin typeface="Changa"/>
                <a:ea typeface="Changa"/>
                <a:cs typeface="Changa"/>
                <a:sym typeface="Changa"/>
              </a:rPr>
              <a:t>تمرين...</a:t>
            </a:r>
            <a:endParaRPr sz="2400">
              <a:solidFill>
                <a:srgbClr val="000000"/>
              </a:solidFill>
            </a:endParaRPr>
          </a:p>
        </p:txBody>
      </p:sp>
      <p:sp>
        <p:nvSpPr>
          <p:cNvPr id="170" name="Google Shape;170;p9"/>
          <p:cNvSpPr txBox="1"/>
          <p:nvPr/>
        </p:nvSpPr>
        <p:spPr>
          <a:xfrm>
            <a:off x="815775" y="2011300"/>
            <a:ext cx="7907100" cy="821733"/>
          </a:xfrm>
          <a:prstGeom prst="rect">
            <a:avLst/>
          </a:prstGeom>
          <a:noFill/>
          <a:ln>
            <a:noFill/>
          </a:ln>
        </p:spPr>
        <p:txBody>
          <a:bodyPr anchorCtr="0" anchor="t" bIns="91425" lIns="91425" spcFirstLastPara="1" rIns="91425" wrap="square" tIns="91425">
            <a:spAutoFit/>
          </a:bodyPr>
          <a:lstStyle/>
          <a:p>
            <a:pPr indent="0" lvl="0" marL="0" marR="0" rtl="1" algn="r">
              <a:lnSpc>
                <a:spcPct val="115000"/>
              </a:lnSpc>
              <a:spcBef>
                <a:spcPts val="0"/>
              </a:spcBef>
              <a:spcAft>
                <a:spcPts val="0"/>
              </a:spcAft>
              <a:buClr>
                <a:srgbClr val="000000"/>
              </a:buClr>
              <a:buSzPts val="1800"/>
              <a:buFont typeface="Arial"/>
              <a:buNone/>
            </a:pPr>
            <a:r>
              <a:rPr b="1" i="0" lang="ar-TN" sz="1800" u="none" cap="none" strike="noStrike">
                <a:solidFill>
                  <a:srgbClr val="000000"/>
                </a:solidFill>
                <a:latin typeface="Roboto"/>
                <a:ea typeface="Roboto"/>
                <a:cs typeface="Roboto"/>
                <a:sym typeface="Roboto"/>
              </a:rPr>
              <a:t>خُذ/خذي ورقة وقلما وعدّد/عدّدي أهمّ الفروق بين الصحفي الاحترافي وبين المواطن الصحفي</a:t>
            </a:r>
            <a:endParaRPr b="1" i="0" sz="1800" u="none" cap="none" strike="noStrike">
              <a:solidFill>
                <a:srgbClr val="000000"/>
              </a:solidFill>
              <a:latin typeface="Roboto"/>
              <a:ea typeface="Roboto"/>
              <a:cs typeface="Roboto"/>
              <a:sym typeface="Roboto"/>
            </a:endParaRPr>
          </a:p>
          <a:p>
            <a:pPr indent="0" lvl="0" marL="0" marR="0" rtl="1" algn="r">
              <a:lnSpc>
                <a:spcPct val="115000"/>
              </a:lnSpc>
              <a:spcBef>
                <a:spcPts val="0"/>
              </a:spcBef>
              <a:spcAft>
                <a:spcPts val="0"/>
              </a:spcAft>
              <a:buClr>
                <a:srgbClr val="000000"/>
              </a:buClr>
              <a:buSzPts val="1800"/>
              <a:buFont typeface="Arial"/>
              <a:buNone/>
            </a:pPr>
            <a:r>
              <a:t/>
            </a:r>
            <a:endParaRPr b="1" i="0" sz="1800" u="none" cap="none" strike="noStrike">
              <a:solidFill>
                <a:srgbClr val="000000"/>
              </a:solidFill>
              <a:latin typeface="Roboto"/>
              <a:ea typeface="Roboto"/>
              <a:cs typeface="Roboto"/>
              <a:sym typeface="Roboto"/>
            </a:endParaRPr>
          </a:p>
        </p:txBody>
      </p:sp>
      <p:sp>
        <p:nvSpPr>
          <p:cNvPr id="171" name="Google Shape;171;p9"/>
          <p:cNvSpPr txBox="1"/>
          <p:nvPr/>
        </p:nvSpPr>
        <p:spPr>
          <a:xfrm>
            <a:off x="6569849" y="2833033"/>
            <a:ext cx="17289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TN" sz="1800" u="none" cap="none" strike="noStrike">
                <a:solidFill>
                  <a:srgbClr val="000000"/>
                </a:solidFill>
                <a:latin typeface="Arial"/>
                <a:ea typeface="Arial"/>
                <a:cs typeface="Arial"/>
                <a:sym typeface="Arial"/>
              </a:rPr>
              <a:t>الصحفي الاحترافي ؟</a:t>
            </a:r>
            <a:endParaRPr b="1" i="0" sz="1800" u="none" cap="none" strike="noStrike">
              <a:solidFill>
                <a:srgbClr val="000000"/>
              </a:solidFill>
              <a:latin typeface="Arial"/>
              <a:ea typeface="Arial"/>
              <a:cs typeface="Arial"/>
              <a:sym typeface="Arial"/>
            </a:endParaRPr>
          </a:p>
        </p:txBody>
      </p:sp>
      <p:sp>
        <p:nvSpPr>
          <p:cNvPr id="172" name="Google Shape;172;p9"/>
          <p:cNvSpPr txBox="1"/>
          <p:nvPr/>
        </p:nvSpPr>
        <p:spPr>
          <a:xfrm>
            <a:off x="1576112" y="2848817"/>
            <a:ext cx="167423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ar-TN" sz="1800" u="none" cap="none" strike="noStrike">
                <a:solidFill>
                  <a:srgbClr val="000000"/>
                </a:solidFill>
                <a:latin typeface="Arial"/>
                <a:ea typeface="Arial"/>
                <a:cs typeface="Arial"/>
                <a:sym typeface="Arial"/>
              </a:rPr>
              <a:t>المواطن الصحفي؟</a:t>
            </a:r>
            <a:endParaRPr b="1" i="0" sz="1800" u="none" cap="none" strike="noStrike">
              <a:solidFill>
                <a:srgbClr val="000000"/>
              </a:solidFill>
              <a:latin typeface="Arial"/>
              <a:ea typeface="Arial"/>
              <a:cs typeface="Arial"/>
              <a:sym typeface="Arial"/>
            </a:endParaRPr>
          </a:p>
        </p:txBody>
      </p:sp>
      <p:pic>
        <p:nvPicPr>
          <p:cNvPr descr="A group of colorful toothbrushes&#10;&#10;Description automatically generated with low confidence" id="173" name="Google Shape;173;p9"/>
          <p:cNvPicPr preferRelativeResize="0"/>
          <p:nvPr/>
        </p:nvPicPr>
        <p:blipFill rotWithShape="1">
          <a:blip r:embed="rId3">
            <a:alphaModFix/>
          </a:blip>
          <a:srcRect b="0" l="0" r="0" t="0"/>
          <a:stretch/>
        </p:blipFill>
        <p:spPr>
          <a:xfrm>
            <a:off x="3347997" y="2848817"/>
            <a:ext cx="3124200" cy="146685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